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10287000" cx="18288000"/>
  <p:notesSz cx="6858000" cy="9144000"/>
  <p:embeddedFontLst>
    <p:embeddedFont>
      <p:font typeface="Robot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66" roundtripDataSignature="AMtx7mhToKvd2/X+zcKSOEkI48bqtXnT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69C3AC-88A5-4025-B4EE-5D84B0B5D65C}">
  <a:tblStyle styleId="{6D69C3AC-88A5-4025-B4EE-5D84B0B5D65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BC29FA7-F7FE-462C-A76C-6B5A4E5FF714}"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6.xml"/><Relationship Id="rId66" Type="http://customschemas.google.com/relationships/presentationmetadata" Target="metadata"/><Relationship Id="rId21" Type="http://schemas.openxmlformats.org/officeDocument/2006/relationships/slide" Target="slides/slide15.xml"/><Relationship Id="rId65" Type="http://schemas.openxmlformats.org/officeDocument/2006/relationships/font" Target="fonts/Roboto-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4" name="Google Shape;24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6" name="Google Shape;29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32ed87d32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4" name="Google Shape;304;gf32ed87d32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f32ed87d32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gf32ed87d32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32ed87d32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0" name="Google Shape;360;gf32ed87d32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f32ed87d32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6" name="Google Shape;396;gf32ed87d32_0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f32ed87d32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6" name="Google Shape;406;gf32ed87d32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f32ed87d32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9" name="Google Shape;419;gf32ed87d32_0_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f32ed87d32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2" name="Google Shape;432;gf32ed87d32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f32ed87d32_0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3" name="Google Shape;443;gf32ed87d32_0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f32ed87d32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1" name="Google Shape;451;gf32ed87d32_0_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f32ed87d32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5" name="Google Shape;465;gf32ed87d32_0_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f32ed87d32_0_2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0" name="Google Shape;480;gf32ed87d32_0_2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f32ed87d32_0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5" name="Google Shape;495;gf32ed87d32_0_2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f32ed87d32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0" name="Google Shape;510;gf32ed87d32_0_2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f32ed87d32_0_2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gf32ed87d32_0_2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f32ed87d32_0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0" name="Google Shape;540;gf32ed87d32_0_3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 name="Google Shape;11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f32ed87d32_0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5" name="Google Shape;555;gf32ed87d32_0_3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f32ed87d32_0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0" name="Google Shape;570;gf32ed87d32_0_3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f32ed87d32_0_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5" name="Google Shape;585;gf32ed87d32_0_3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f32ed87d32_0_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9" name="Google Shape;599;gf32ed87d32_0_3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f32ed87d32_0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3" name="Google Shape;613;gf32ed87d32_0_4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f32ed87d32_0_4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3" name="Google Shape;623;gf32ed87d32_0_4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f32ed87d32_0_4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f32ed87d32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f32ed87d32_0_4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f32ed87d32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f32ed87d32_0_4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f32ed87d32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f32ed87d32_0_5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f32ed87d32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f32ed87d32_0_5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5" name="Google Shape;675;gf32ed87d32_0_5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f32ed87d32_0_5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0" name="Google Shape;690;gf32ed87d32_0_5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f32ed87d32_0_5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1" name="Google Shape;721;gf32ed87d32_0_5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f32ed87d32_0_5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8" name="Google Shape;728;gf32ed87d32_0_5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f32ed87d32_0_6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0" name="Google Shape;740;gf32ed87d32_0_6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f32ed87d32_0_6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gf32ed87d32_0_6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f32ed87d32_0_6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gf32ed87d32_0_6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f32ed87d32_0_6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f32ed87d32_0_6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f32ed87d32_0_6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gf32ed87d32_0_6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f32ed87d32_0_6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f32ed87d32_0_6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f32ed87d32_0_6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gf32ed87d32_0_6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f32ed87d32_0_7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gf32ed87d32_0_7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f32ed87d32_0_7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gf32ed87d32_0_7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f32ed87d32_0_7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f32ed87d32_0_7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f32ed87d32_0_7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gf32ed87d32_0_7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f32ed87d3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4" name="Google Shape;854;gf32ed87d3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7" name="Google Shape;18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6" name="Google Shape;21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9"/>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0"/>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0"/>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2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2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2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2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2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8"/>
          <p:cNvSpPr/>
          <p:nvPr>
            <p:ph idx="2" type="pic"/>
          </p:nvPr>
        </p:nvSpPr>
        <p:spPr>
          <a:xfrm>
            <a:off x="1792288" y="612775"/>
            <a:ext cx="5486400" cy="4114800"/>
          </a:xfrm>
          <a:prstGeom prst="rect">
            <a:avLst/>
          </a:prstGeom>
          <a:noFill/>
          <a:ln>
            <a:noFill/>
          </a:ln>
        </p:spPr>
      </p:sp>
      <p:sp>
        <p:nvSpPr>
          <p:cNvPr id="64" name="Google Shape;64;p2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19.png"/><Relationship Id="rId5" Type="http://schemas.openxmlformats.org/officeDocument/2006/relationships/image" Target="../media/image25.png"/><Relationship Id="rId6"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1.png"/><Relationship Id="rId7" Type="http://schemas.openxmlformats.org/officeDocument/2006/relationships/image" Target="../media/image30.png"/><Relationship Id="rId8"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36.png"/><Relationship Id="rId5"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44.png"/><Relationship Id="rId5" Type="http://schemas.openxmlformats.org/officeDocument/2006/relationships/image" Target="../media/image37.png"/><Relationship Id="rId6" Type="http://schemas.openxmlformats.org/officeDocument/2006/relationships/image" Target="../media/image43.png"/><Relationship Id="rId7"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46.png"/><Relationship Id="rId5" Type="http://schemas.openxmlformats.org/officeDocument/2006/relationships/image" Target="../media/image34.png"/><Relationship Id="rId6" Type="http://schemas.openxmlformats.org/officeDocument/2006/relationships/image" Target="../media/image40.png"/><Relationship Id="rId7"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39.png"/><Relationship Id="rId5" Type="http://schemas.openxmlformats.org/officeDocument/2006/relationships/image" Target="../media/image35.png"/><Relationship Id="rId6" Type="http://schemas.openxmlformats.org/officeDocument/2006/relationships/image" Target="../media/image48.png"/><Relationship Id="rId7"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45.png"/><Relationship Id="rId5" Type="http://schemas.openxmlformats.org/officeDocument/2006/relationships/image" Target="../media/image47.png"/><Relationship Id="rId6" Type="http://schemas.openxmlformats.org/officeDocument/2006/relationships/image" Target="../media/image52.png"/><Relationship Id="rId7"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51.png"/><Relationship Id="rId5" Type="http://schemas.openxmlformats.org/officeDocument/2006/relationships/image" Target="../media/image55.png"/><Relationship Id="rId6" Type="http://schemas.openxmlformats.org/officeDocument/2006/relationships/image" Target="../media/image53.png"/><Relationship Id="rId7"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54.png"/><Relationship Id="rId5" Type="http://schemas.openxmlformats.org/officeDocument/2006/relationships/image" Target="../media/image56.png"/><Relationship Id="rId6" Type="http://schemas.openxmlformats.org/officeDocument/2006/relationships/image" Target="../media/image58.png"/><Relationship Id="rId7"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61.png"/><Relationship Id="rId5" Type="http://schemas.openxmlformats.org/officeDocument/2006/relationships/image" Target="../media/image60.png"/><Relationship Id="rId6" Type="http://schemas.openxmlformats.org/officeDocument/2006/relationships/image" Target="../media/image66.png"/><Relationship Id="rId7"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62.png"/><Relationship Id="rId5" Type="http://schemas.openxmlformats.org/officeDocument/2006/relationships/image" Target="../media/image59.png"/><Relationship Id="rId6" Type="http://schemas.openxmlformats.org/officeDocument/2006/relationships/image" Target="../media/image63.png"/><Relationship Id="rId7" Type="http://schemas.openxmlformats.org/officeDocument/2006/relationships/image" Target="../media/image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image" Target="../media/image7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72.png"/><Relationship Id="rId5" Type="http://schemas.openxmlformats.org/officeDocument/2006/relationships/image" Target="../media/image71.png"/><Relationship Id="rId6" Type="http://schemas.openxmlformats.org/officeDocument/2006/relationships/image" Target="../media/image7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9.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9.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9.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9.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9.png"/><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9.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7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7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grpSp>
        <p:nvGrpSpPr>
          <p:cNvPr id="84" name="Google Shape;84;p1"/>
          <p:cNvGrpSpPr/>
          <p:nvPr/>
        </p:nvGrpSpPr>
        <p:grpSpPr>
          <a:xfrm>
            <a:off x="8726125" y="1028700"/>
            <a:ext cx="9220682" cy="8229600"/>
            <a:chOff x="19671" y="0"/>
            <a:chExt cx="12294242" cy="10972800"/>
          </a:xfrm>
        </p:grpSpPr>
        <p:sp>
          <p:nvSpPr>
            <p:cNvPr id="85" name="Google Shape;85;p1"/>
            <p:cNvSpPr/>
            <p:nvPr/>
          </p:nvSpPr>
          <p:spPr>
            <a:xfrm>
              <a:off x="19671" y="0"/>
              <a:ext cx="8777619" cy="881696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F9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 name="Google Shape;86;p1"/>
            <p:cNvPicPr preferRelativeResize="0"/>
            <p:nvPr/>
          </p:nvPicPr>
          <p:blipFill rotWithShape="1">
            <a:blip r:embed="rId3">
              <a:alphaModFix amt="51000"/>
            </a:blip>
            <a:srcRect b="0" l="0" r="0" t="0"/>
            <a:stretch/>
          </p:blipFill>
          <p:spPr>
            <a:xfrm>
              <a:off x="4270524" y="8181074"/>
              <a:ext cx="8043389" cy="2791726"/>
            </a:xfrm>
            <a:prstGeom prst="rect">
              <a:avLst/>
            </a:prstGeom>
            <a:noFill/>
            <a:ln>
              <a:noFill/>
            </a:ln>
          </p:spPr>
        </p:pic>
        <p:pic>
          <p:nvPicPr>
            <p:cNvPr id="87" name="Google Shape;87;p1"/>
            <p:cNvPicPr preferRelativeResize="0"/>
            <p:nvPr/>
          </p:nvPicPr>
          <p:blipFill rotWithShape="1">
            <a:blip r:embed="rId4">
              <a:alphaModFix/>
            </a:blip>
            <a:srcRect b="0" l="0" r="0" t="0"/>
            <a:stretch/>
          </p:blipFill>
          <p:spPr>
            <a:xfrm>
              <a:off x="892211" y="624687"/>
              <a:ext cx="9699122" cy="10024933"/>
            </a:xfrm>
            <a:prstGeom prst="rect">
              <a:avLst/>
            </a:prstGeom>
            <a:noFill/>
            <a:ln>
              <a:noFill/>
            </a:ln>
          </p:spPr>
        </p:pic>
      </p:grpSp>
      <p:grpSp>
        <p:nvGrpSpPr>
          <p:cNvPr id="88" name="Google Shape;88;p1"/>
          <p:cNvGrpSpPr/>
          <p:nvPr/>
        </p:nvGrpSpPr>
        <p:grpSpPr>
          <a:xfrm>
            <a:off x="5340000" y="8692140"/>
            <a:ext cx="825500" cy="825500"/>
            <a:chOff x="0" y="0"/>
            <a:chExt cx="1100667" cy="1100667"/>
          </a:xfrm>
        </p:grpSpPr>
        <p:sp>
          <p:nvSpPr>
            <p:cNvPr id="89" name="Google Shape;89;p1"/>
            <p:cNvSpPr/>
            <p:nvPr/>
          </p:nvSpPr>
          <p:spPr>
            <a:xfrm>
              <a:off x="0" y="0"/>
              <a:ext cx="1100667" cy="1100667"/>
            </a:xfrm>
            <a:custGeom>
              <a:rect b="b" l="l" r="r" t="t"/>
              <a:pathLst>
                <a:path extrusionOk="0"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
            <p:cNvSpPr/>
            <p:nvPr/>
          </p:nvSpPr>
          <p:spPr>
            <a:xfrm rot="-5400000">
              <a:off x="436385" y="452780"/>
              <a:ext cx="290178" cy="195107"/>
            </a:xfrm>
            <a:custGeom>
              <a:rect b="b" l="l" r="r" t="t"/>
              <a:pathLst>
                <a:path extrusionOk="0" h="1297940" w="1930400">
                  <a:moveTo>
                    <a:pt x="0" y="0"/>
                  </a:moveTo>
                  <a:lnTo>
                    <a:pt x="965200" y="1297940"/>
                  </a:lnTo>
                  <a:lnTo>
                    <a:pt x="1930400" y="0"/>
                  </a:lnTo>
                  <a:close/>
                </a:path>
              </a:pathLst>
            </a:custGeom>
            <a:solidFill>
              <a:srgbClr val="FFFFFF"/>
            </a:solidFill>
            <a:ln>
              <a:noFill/>
            </a:ln>
          </p:spPr>
        </p:sp>
      </p:grpSp>
      <p:sp>
        <p:nvSpPr>
          <p:cNvPr id="91" name="Google Shape;91;p1"/>
          <p:cNvSpPr txBox="1"/>
          <p:nvPr/>
        </p:nvSpPr>
        <p:spPr>
          <a:xfrm>
            <a:off x="1028700" y="7837990"/>
            <a:ext cx="3969300" cy="1924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rgbClr val="0E2C4B"/>
                </a:solidFill>
                <a:latin typeface="Arial"/>
                <a:ea typeface="Arial"/>
                <a:cs typeface="Arial"/>
                <a:sym typeface="Arial"/>
              </a:rPr>
              <a:t>Tim Kamboja:</a:t>
            </a:r>
            <a:endParaRPr b="1" i="0" sz="2500" u="none" cap="none" strike="noStrike">
              <a:solidFill>
                <a:srgbClr val="0E2C4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E2C4B"/>
                </a:solidFill>
                <a:latin typeface="Arial"/>
                <a:ea typeface="Arial"/>
                <a:cs typeface="Arial"/>
                <a:sym typeface="Arial"/>
              </a:rPr>
              <a:t>Azis Rahmanto</a:t>
            </a:r>
            <a:endParaRPr b="0" i="0" sz="2500" u="none" cap="none" strike="noStrike">
              <a:solidFill>
                <a:srgbClr val="0E2C4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E2C4B"/>
                </a:solidFill>
                <a:latin typeface="Arial"/>
                <a:ea typeface="Arial"/>
                <a:cs typeface="Arial"/>
                <a:sym typeface="Arial"/>
              </a:rPr>
              <a:t>Fahmi Ramadhan Putra</a:t>
            </a:r>
            <a:endParaRPr b="0" i="0" sz="2500" u="none" cap="none" strike="noStrike">
              <a:solidFill>
                <a:srgbClr val="0E2C4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E2C4B"/>
                </a:solidFill>
                <a:latin typeface="Arial"/>
                <a:ea typeface="Arial"/>
                <a:cs typeface="Arial"/>
                <a:sym typeface="Arial"/>
              </a:rPr>
              <a:t>Ridho Ardia Rahman</a:t>
            </a:r>
            <a:endParaRPr b="0" i="0" sz="2500" u="none" cap="none" strike="noStrike">
              <a:solidFill>
                <a:srgbClr val="0E2C4B"/>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E2C4B"/>
                </a:solidFill>
                <a:latin typeface="Arial"/>
                <a:ea typeface="Arial"/>
                <a:cs typeface="Arial"/>
                <a:sym typeface="Arial"/>
              </a:rPr>
              <a:t>Umi Purnamasari</a:t>
            </a:r>
            <a:endParaRPr b="0" i="0" sz="2500" u="none" cap="none" strike="noStrike">
              <a:solidFill>
                <a:srgbClr val="0E2C4B"/>
              </a:solidFill>
              <a:latin typeface="Arial"/>
              <a:ea typeface="Arial"/>
              <a:cs typeface="Arial"/>
              <a:sym typeface="Arial"/>
            </a:endParaRPr>
          </a:p>
        </p:txBody>
      </p:sp>
      <p:grpSp>
        <p:nvGrpSpPr>
          <p:cNvPr id="92" name="Google Shape;92;p1"/>
          <p:cNvGrpSpPr/>
          <p:nvPr/>
        </p:nvGrpSpPr>
        <p:grpSpPr>
          <a:xfrm>
            <a:off x="1028700" y="992975"/>
            <a:ext cx="6931800" cy="4668775"/>
            <a:chOff x="0" y="-47633"/>
            <a:chExt cx="9242400" cy="6225033"/>
          </a:xfrm>
        </p:grpSpPr>
        <p:sp>
          <p:nvSpPr>
            <p:cNvPr id="93" name="Google Shape;93;p1"/>
            <p:cNvSpPr txBox="1"/>
            <p:nvPr/>
          </p:nvSpPr>
          <p:spPr>
            <a:xfrm>
              <a:off x="0" y="1313500"/>
              <a:ext cx="9242400" cy="4863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7900"/>
                <a:buFont typeface="Arial"/>
                <a:buNone/>
              </a:pPr>
              <a:r>
                <a:rPr lang="en-US" sz="7900">
                  <a:solidFill>
                    <a:srgbClr val="FF0000"/>
                  </a:solidFill>
                </a:rPr>
                <a:t>Analisis Churn </a:t>
              </a:r>
              <a:r>
                <a:rPr lang="en-US" sz="7900">
                  <a:solidFill>
                    <a:srgbClr val="0E2C4B"/>
                  </a:solidFill>
                </a:rPr>
                <a:t>Dalam Pemasaran</a:t>
              </a:r>
              <a:endParaRPr b="0" i="0" sz="7900" u="none" cap="none" strike="noStrike">
                <a:solidFill>
                  <a:srgbClr val="000000"/>
                </a:solidFill>
                <a:latin typeface="Arial"/>
                <a:ea typeface="Arial"/>
                <a:cs typeface="Arial"/>
                <a:sym typeface="Arial"/>
              </a:endParaRPr>
            </a:p>
          </p:txBody>
        </p:sp>
        <p:sp>
          <p:nvSpPr>
            <p:cNvPr id="94" name="Google Shape;94;p1"/>
            <p:cNvSpPr txBox="1"/>
            <p:nvPr/>
          </p:nvSpPr>
          <p:spPr>
            <a:xfrm>
              <a:off x="0" y="-47633"/>
              <a:ext cx="7785000" cy="287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pic>
        <p:nvPicPr>
          <p:cNvPr id="95" name="Google Shape;95;p1"/>
          <p:cNvPicPr preferRelativeResize="0"/>
          <p:nvPr/>
        </p:nvPicPr>
        <p:blipFill rotWithShape="1">
          <a:blip r:embed="rId5">
            <a:alphaModFix/>
          </a:blip>
          <a:srcRect b="0" l="0" r="0" t="0"/>
          <a:stretch/>
        </p:blipFill>
        <p:spPr>
          <a:xfrm>
            <a:off x="15703975" y="114450"/>
            <a:ext cx="2431426" cy="18038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245" name="Shape 245"/>
        <p:cNvGrpSpPr/>
        <p:nvPr/>
      </p:nvGrpSpPr>
      <p:grpSpPr>
        <a:xfrm>
          <a:off x="0" y="0"/>
          <a:ext cx="0" cy="0"/>
          <a:chOff x="0" y="0"/>
          <a:chExt cx="0" cy="0"/>
        </a:xfrm>
      </p:grpSpPr>
      <p:sp>
        <p:nvSpPr>
          <p:cNvPr id="246" name="Google Shape;246;p10"/>
          <p:cNvSpPr/>
          <p:nvPr/>
        </p:nvSpPr>
        <p:spPr>
          <a:xfrm>
            <a:off x="8577180" y="236488"/>
            <a:ext cx="9381150" cy="9814023"/>
          </a:xfrm>
          <a:custGeom>
            <a:rect b="b" l="l" r="r" t="t"/>
            <a:pathLst>
              <a:path extrusionOk="0" h="7851218" w="7504919">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9"/>
                  <a:pt x="7449038" y="7851218"/>
                  <a:pt x="7380459" y="785121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7" name="Google Shape;247;p10"/>
          <p:cNvCxnSpPr/>
          <p:nvPr/>
        </p:nvCxnSpPr>
        <p:spPr>
          <a:xfrm>
            <a:off x="9448690" y="3502953"/>
            <a:ext cx="7638127" cy="0"/>
          </a:xfrm>
          <a:prstGeom prst="straightConnector1">
            <a:avLst/>
          </a:prstGeom>
          <a:noFill/>
          <a:ln cap="rnd" cmpd="sng" w="76200">
            <a:solidFill>
              <a:srgbClr val="F2F3F4"/>
            </a:solidFill>
            <a:prstDash val="solid"/>
            <a:round/>
            <a:headEnd len="sm" w="sm" type="none"/>
            <a:tailEnd len="sm" w="sm" type="none"/>
          </a:ln>
        </p:spPr>
      </p:cxnSp>
      <p:cxnSp>
        <p:nvCxnSpPr>
          <p:cNvPr id="248" name="Google Shape;248;p10"/>
          <p:cNvCxnSpPr/>
          <p:nvPr/>
        </p:nvCxnSpPr>
        <p:spPr>
          <a:xfrm>
            <a:off x="9448690" y="6707847"/>
            <a:ext cx="7638127" cy="0"/>
          </a:xfrm>
          <a:prstGeom prst="straightConnector1">
            <a:avLst/>
          </a:prstGeom>
          <a:noFill/>
          <a:ln cap="rnd" cmpd="sng" w="76200">
            <a:solidFill>
              <a:srgbClr val="F2F3F4"/>
            </a:solidFill>
            <a:prstDash val="solid"/>
            <a:round/>
            <a:headEnd len="sm" w="sm" type="none"/>
            <a:tailEnd len="sm" w="sm" type="none"/>
          </a:ln>
        </p:spPr>
      </p:cxnSp>
      <p:grpSp>
        <p:nvGrpSpPr>
          <p:cNvPr id="249" name="Google Shape;249;p10"/>
          <p:cNvGrpSpPr/>
          <p:nvPr/>
        </p:nvGrpSpPr>
        <p:grpSpPr>
          <a:xfrm>
            <a:off x="9448690" y="1000125"/>
            <a:ext cx="7714800" cy="2007178"/>
            <a:chOff x="0" y="-38100"/>
            <a:chExt cx="10286400" cy="2676238"/>
          </a:xfrm>
        </p:grpSpPr>
        <p:sp>
          <p:nvSpPr>
            <p:cNvPr id="250" name="Google Shape;250;p10"/>
            <p:cNvSpPr txBox="1"/>
            <p:nvPr/>
          </p:nvSpPr>
          <p:spPr>
            <a:xfrm>
              <a:off x="0" y="-38100"/>
              <a:ext cx="10286400" cy="4515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Clr>
                  <a:srgbClr val="000000"/>
                </a:buClr>
                <a:buSzPts val="2200"/>
                <a:buFont typeface="Arial"/>
                <a:buNone/>
              </a:pPr>
              <a:r>
                <a:rPr b="0" i="0" lang="en-US" sz="2200" u="none" cap="none" strike="noStrike">
                  <a:solidFill>
                    <a:srgbClr val="0E2C4B"/>
                  </a:solidFill>
                  <a:latin typeface="Arial"/>
                  <a:ea typeface="Arial"/>
                  <a:cs typeface="Arial"/>
                  <a:sym typeface="Arial"/>
                </a:rPr>
                <a:t>MEMPREDIKSI CHURN</a:t>
              </a:r>
              <a:endParaRPr b="0" i="0" sz="1400" u="none" cap="none" strike="noStrike">
                <a:solidFill>
                  <a:srgbClr val="000000"/>
                </a:solidFill>
                <a:latin typeface="Arial"/>
                <a:ea typeface="Arial"/>
                <a:cs typeface="Arial"/>
                <a:sym typeface="Arial"/>
              </a:endParaRPr>
            </a:p>
          </p:txBody>
        </p:sp>
        <p:sp>
          <p:nvSpPr>
            <p:cNvPr id="251" name="Google Shape;251;p10"/>
            <p:cNvSpPr txBox="1"/>
            <p:nvPr/>
          </p:nvSpPr>
          <p:spPr>
            <a:xfrm>
              <a:off x="0" y="766738"/>
              <a:ext cx="10286400" cy="1871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Clr>
                  <a:srgbClr val="000000"/>
                </a:buClr>
                <a:buSzPts val="2400"/>
                <a:buFont typeface="Arial"/>
                <a:buNone/>
              </a:pPr>
              <a:r>
                <a:rPr b="0" i="0" lang="en-US" sz="2400" u="none" cap="none" strike="noStrike">
                  <a:solidFill>
                    <a:srgbClr val="0E2C4B"/>
                  </a:solidFill>
                  <a:latin typeface="Arial"/>
                  <a:ea typeface="Arial"/>
                  <a:cs typeface="Arial"/>
                  <a:sym typeface="Arial"/>
                </a:rPr>
                <a:t>Solusi yang bermanfaat akan dapat memprediksi kemungkinan penyebab churn dan menandai setiap pelanggan yang berisiko.</a:t>
              </a:r>
              <a:endParaRPr b="0" i="0" sz="1400" u="none" cap="none" strike="noStrike">
                <a:solidFill>
                  <a:srgbClr val="000000"/>
                </a:solidFill>
                <a:latin typeface="Arial"/>
                <a:ea typeface="Arial"/>
                <a:cs typeface="Arial"/>
                <a:sym typeface="Arial"/>
              </a:endParaRPr>
            </a:p>
          </p:txBody>
        </p:sp>
      </p:grpSp>
      <p:grpSp>
        <p:nvGrpSpPr>
          <p:cNvPr id="252" name="Google Shape;252;p10"/>
          <p:cNvGrpSpPr/>
          <p:nvPr/>
        </p:nvGrpSpPr>
        <p:grpSpPr>
          <a:xfrm>
            <a:off x="9448690" y="4205019"/>
            <a:ext cx="7714800" cy="2524228"/>
            <a:chOff x="0" y="-38100"/>
            <a:chExt cx="10286400" cy="3365638"/>
          </a:xfrm>
        </p:grpSpPr>
        <p:sp>
          <p:nvSpPr>
            <p:cNvPr id="253" name="Google Shape;253;p10"/>
            <p:cNvSpPr txBox="1"/>
            <p:nvPr/>
          </p:nvSpPr>
          <p:spPr>
            <a:xfrm>
              <a:off x="0" y="-38100"/>
              <a:ext cx="10286400" cy="4515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Clr>
                  <a:srgbClr val="000000"/>
                </a:buClr>
                <a:buSzPts val="2200"/>
                <a:buFont typeface="Arial"/>
                <a:buNone/>
              </a:pPr>
              <a:r>
                <a:rPr b="0" i="0" lang="en-US" sz="2200" u="none" cap="none" strike="noStrike">
                  <a:solidFill>
                    <a:srgbClr val="0E2C4B"/>
                  </a:solidFill>
                  <a:latin typeface="Arial"/>
                  <a:ea typeface="Arial"/>
                  <a:cs typeface="Arial"/>
                  <a:sym typeface="Arial"/>
                </a:rPr>
                <a:t>ANALISIS TINGKATAN HARGA</a:t>
              </a:r>
              <a:endParaRPr b="0" i="0" sz="1400" u="none" cap="none" strike="noStrike">
                <a:solidFill>
                  <a:srgbClr val="000000"/>
                </a:solidFill>
                <a:latin typeface="Arial"/>
                <a:ea typeface="Arial"/>
                <a:cs typeface="Arial"/>
                <a:sym typeface="Arial"/>
              </a:endParaRPr>
            </a:p>
          </p:txBody>
        </p:sp>
        <p:sp>
          <p:nvSpPr>
            <p:cNvPr id="254" name="Google Shape;254;p10"/>
            <p:cNvSpPr txBox="1"/>
            <p:nvPr/>
          </p:nvSpPr>
          <p:spPr>
            <a:xfrm>
              <a:off x="0" y="766738"/>
              <a:ext cx="10286400" cy="2560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Clr>
                  <a:srgbClr val="000000"/>
                </a:buClr>
                <a:buSzPts val="2400"/>
                <a:buFont typeface="Arial"/>
                <a:buNone/>
              </a:pPr>
              <a:r>
                <a:rPr b="0" i="0" lang="en-US" sz="2400" u="none" cap="none" strike="noStrike">
                  <a:solidFill>
                    <a:srgbClr val="0E2C4B"/>
                  </a:solidFill>
                  <a:latin typeface="Arial"/>
                  <a:ea typeface="Arial"/>
                  <a:cs typeface="Arial"/>
                  <a:sym typeface="Arial"/>
                </a:rPr>
                <a:t>Tingkat penetapan harga yang tepat sangat penting untuk konversi serta churn minimal. Pastikan bahwa tingkatan harga kita difokuskan pada persona pembeli, bukan persepsi kita tentang fitur kita sendiri.</a:t>
              </a:r>
              <a:endParaRPr b="0" i="0" sz="1400" u="none" cap="none" strike="noStrike">
                <a:solidFill>
                  <a:srgbClr val="000000"/>
                </a:solidFill>
                <a:latin typeface="Arial"/>
                <a:ea typeface="Arial"/>
                <a:cs typeface="Arial"/>
                <a:sym typeface="Arial"/>
              </a:endParaRPr>
            </a:p>
          </p:txBody>
        </p:sp>
      </p:grpSp>
      <p:grpSp>
        <p:nvGrpSpPr>
          <p:cNvPr id="255" name="Google Shape;255;p10"/>
          <p:cNvGrpSpPr/>
          <p:nvPr/>
        </p:nvGrpSpPr>
        <p:grpSpPr>
          <a:xfrm>
            <a:off x="9448700" y="7409925"/>
            <a:ext cx="7845437" cy="1490128"/>
            <a:chOff x="0" y="-38100"/>
            <a:chExt cx="10286400" cy="1986838"/>
          </a:xfrm>
        </p:grpSpPr>
        <p:sp>
          <p:nvSpPr>
            <p:cNvPr id="256" name="Google Shape;256;p10"/>
            <p:cNvSpPr txBox="1"/>
            <p:nvPr/>
          </p:nvSpPr>
          <p:spPr>
            <a:xfrm>
              <a:off x="0" y="-38100"/>
              <a:ext cx="10286400" cy="4515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Clr>
                  <a:srgbClr val="000000"/>
                </a:buClr>
                <a:buSzPts val="2200"/>
                <a:buFont typeface="Arial"/>
                <a:buNone/>
              </a:pPr>
              <a:r>
                <a:rPr b="0" i="0" lang="en-US" sz="2200" u="none" cap="none" strike="noStrike">
                  <a:solidFill>
                    <a:srgbClr val="0E2C4B"/>
                  </a:solidFill>
                  <a:latin typeface="Arial"/>
                  <a:ea typeface="Arial"/>
                  <a:cs typeface="Arial"/>
                  <a:sym typeface="Arial"/>
                </a:rPr>
                <a:t>MENDAPATKAN METRIK (CONTOH:ARPU, MRR, dan ARR)*</a:t>
              </a:r>
              <a:endParaRPr b="0" i="0" sz="1400" u="none" cap="none" strike="noStrike">
                <a:solidFill>
                  <a:srgbClr val="000000"/>
                </a:solidFill>
                <a:latin typeface="Arial"/>
                <a:ea typeface="Arial"/>
                <a:cs typeface="Arial"/>
                <a:sym typeface="Arial"/>
              </a:endParaRPr>
            </a:p>
          </p:txBody>
        </p:sp>
        <p:sp>
          <p:nvSpPr>
            <p:cNvPr id="257" name="Google Shape;257;p10"/>
            <p:cNvSpPr txBox="1"/>
            <p:nvPr/>
          </p:nvSpPr>
          <p:spPr>
            <a:xfrm>
              <a:off x="0" y="766738"/>
              <a:ext cx="10286400" cy="11820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Clr>
                  <a:srgbClr val="000000"/>
                </a:buClr>
                <a:buSzPts val="2400"/>
                <a:buFont typeface="Arial"/>
                <a:buNone/>
              </a:pPr>
              <a:r>
                <a:rPr b="0" i="0" lang="en-US" sz="2400" u="none" cap="none" strike="noStrike">
                  <a:solidFill>
                    <a:srgbClr val="0E2C4B"/>
                  </a:solidFill>
                  <a:latin typeface="Arial"/>
                  <a:ea typeface="Arial"/>
                  <a:cs typeface="Arial"/>
                  <a:sym typeface="Arial"/>
                </a:rPr>
                <a:t>Memahami churn sangat mendasar karena efek churn dapat terjadi pada metrik utama yang lain.</a:t>
              </a:r>
              <a:endParaRPr b="0" i="0" sz="1400" u="none" cap="none" strike="noStrike">
                <a:solidFill>
                  <a:srgbClr val="000000"/>
                </a:solidFill>
                <a:latin typeface="Arial"/>
                <a:ea typeface="Arial"/>
                <a:cs typeface="Arial"/>
                <a:sym typeface="Arial"/>
              </a:endParaRPr>
            </a:p>
          </p:txBody>
        </p:sp>
      </p:grpSp>
      <p:sp>
        <p:nvSpPr>
          <p:cNvPr id="258" name="Google Shape;258;p10"/>
          <p:cNvSpPr txBox="1"/>
          <p:nvPr/>
        </p:nvSpPr>
        <p:spPr>
          <a:xfrm>
            <a:off x="1028700" y="1249503"/>
            <a:ext cx="6173100" cy="5325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6900"/>
              <a:buFont typeface="Arial"/>
              <a:buNone/>
            </a:pPr>
            <a:r>
              <a:rPr b="0" i="0" lang="en-US" sz="6900" u="none" cap="none" strike="noStrike">
                <a:solidFill>
                  <a:srgbClr val="0E2C4B"/>
                </a:solidFill>
                <a:latin typeface="Arial"/>
                <a:ea typeface="Arial"/>
                <a:cs typeface="Arial"/>
                <a:sym typeface="Arial"/>
              </a:rPr>
              <a:t>Yang diperlukan untuk </a:t>
            </a:r>
            <a:r>
              <a:rPr b="0" i="0" lang="en-US" sz="6900" u="none" cap="none" strike="noStrike">
                <a:solidFill>
                  <a:srgbClr val="F36825"/>
                </a:solidFill>
                <a:latin typeface="Arial"/>
                <a:ea typeface="Arial"/>
                <a:cs typeface="Arial"/>
                <a:sym typeface="Arial"/>
              </a:rPr>
              <a:t>Analisis Churn</a:t>
            </a:r>
            <a:endParaRPr b="0" i="0" sz="1300" u="none" cap="none"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Clr>
                <a:schemeClr val="dk1"/>
              </a:buClr>
              <a:buSzPts val="7000"/>
              <a:buFont typeface="Arial"/>
              <a:buNone/>
            </a:pPr>
            <a:r>
              <a:t/>
            </a:r>
            <a:endParaRPr b="0" i="0" sz="7000" u="none" cap="none" strike="noStrike">
              <a:solidFill>
                <a:srgbClr val="0E2C4B"/>
              </a:solidFill>
              <a:latin typeface="Arial"/>
              <a:ea typeface="Arial"/>
              <a:cs typeface="Arial"/>
              <a:sym typeface="Arial"/>
            </a:endParaRPr>
          </a:p>
        </p:txBody>
      </p:sp>
      <p:sp>
        <p:nvSpPr>
          <p:cNvPr id="259" name="Google Shape;259;p10"/>
          <p:cNvSpPr txBox="1"/>
          <p:nvPr/>
        </p:nvSpPr>
        <p:spPr>
          <a:xfrm>
            <a:off x="1028700" y="8112125"/>
            <a:ext cx="4801500" cy="1465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800"/>
              <a:buFont typeface="Arial"/>
              <a:buNone/>
            </a:pPr>
            <a:r>
              <a:rPr b="0" i="0" lang="en-US" sz="2800" u="none" cap="none" strike="noStrike">
                <a:solidFill>
                  <a:srgbClr val="0E2C4B"/>
                </a:solidFill>
                <a:latin typeface="Arial"/>
                <a:ea typeface="Arial"/>
                <a:cs typeface="Arial"/>
                <a:sym typeface="Arial"/>
              </a:rPr>
              <a:t>Kita harus mengambil pendekatan holistik untuk berbagai jenis potensi churn.</a:t>
            </a:r>
            <a:endParaRPr b="0" i="0" sz="1400" u="none" cap="none" strike="noStrike">
              <a:solidFill>
                <a:srgbClr val="000000"/>
              </a:solidFill>
              <a:latin typeface="Arial"/>
              <a:ea typeface="Arial"/>
              <a:cs typeface="Arial"/>
              <a:sym typeface="Arial"/>
            </a:endParaRPr>
          </a:p>
        </p:txBody>
      </p:sp>
      <p:grpSp>
        <p:nvGrpSpPr>
          <p:cNvPr id="260" name="Google Shape;260;p10"/>
          <p:cNvGrpSpPr/>
          <p:nvPr/>
        </p:nvGrpSpPr>
        <p:grpSpPr>
          <a:xfrm>
            <a:off x="6045301" y="8432800"/>
            <a:ext cx="825500" cy="825500"/>
            <a:chOff x="0" y="0"/>
            <a:chExt cx="1100667" cy="1100667"/>
          </a:xfrm>
        </p:grpSpPr>
        <p:sp>
          <p:nvSpPr>
            <p:cNvPr id="261" name="Google Shape;261;p10"/>
            <p:cNvSpPr/>
            <p:nvPr/>
          </p:nvSpPr>
          <p:spPr>
            <a:xfrm>
              <a:off x="0" y="0"/>
              <a:ext cx="1100667" cy="1100667"/>
            </a:xfrm>
            <a:custGeom>
              <a:rect b="b" l="l" r="r" t="t"/>
              <a:pathLst>
                <a:path extrusionOk="0"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0"/>
            <p:cNvSpPr/>
            <p:nvPr/>
          </p:nvSpPr>
          <p:spPr>
            <a:xfrm rot="-5400000">
              <a:off x="436385" y="452780"/>
              <a:ext cx="290178" cy="195107"/>
            </a:xfrm>
            <a:custGeom>
              <a:rect b="b" l="l" r="r" t="t"/>
              <a:pathLst>
                <a:path extrusionOk="0" h="1297940" w="1930400">
                  <a:moveTo>
                    <a:pt x="0" y="0"/>
                  </a:moveTo>
                  <a:lnTo>
                    <a:pt x="965200" y="1297940"/>
                  </a:lnTo>
                  <a:lnTo>
                    <a:pt x="1930400" y="0"/>
                  </a:lnTo>
                  <a:close/>
                </a:path>
              </a:pathLst>
            </a:custGeom>
            <a:solidFill>
              <a:srgbClr val="FFFFFF"/>
            </a:solidFill>
            <a:ln>
              <a:noFill/>
            </a:ln>
          </p:spPr>
        </p:sp>
      </p:grpSp>
      <p:sp>
        <p:nvSpPr>
          <p:cNvPr id="263" name="Google Shape;263;p10"/>
          <p:cNvSpPr txBox="1"/>
          <p:nvPr/>
        </p:nvSpPr>
        <p:spPr>
          <a:xfrm>
            <a:off x="8600350" y="9537200"/>
            <a:ext cx="7988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t>
            </a:r>
            <a:r>
              <a:rPr b="0" i="1" lang="en-US" sz="1400" u="none" cap="none" strike="noStrike">
                <a:solidFill>
                  <a:schemeClr val="dk1"/>
                </a:solidFill>
                <a:latin typeface="Arial"/>
                <a:ea typeface="Arial"/>
                <a:cs typeface="Arial"/>
                <a:sym typeface="Arial"/>
              </a:rPr>
              <a:t>ARPU: Average Revenue per User, MRR: Monthly Recurring Revenue, ARR:Annual Recurring Revenue</a:t>
            </a:r>
            <a:endParaRPr b="0" i="1" sz="14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267" name="Shape 267"/>
        <p:cNvGrpSpPr/>
        <p:nvPr/>
      </p:nvGrpSpPr>
      <p:grpSpPr>
        <a:xfrm>
          <a:off x="0" y="0"/>
          <a:ext cx="0" cy="0"/>
          <a:chOff x="0" y="0"/>
          <a:chExt cx="0" cy="0"/>
        </a:xfrm>
      </p:grpSpPr>
      <p:sp>
        <p:nvSpPr>
          <p:cNvPr id="268" name="Google Shape;268;p12"/>
          <p:cNvSpPr txBox="1"/>
          <p:nvPr/>
        </p:nvSpPr>
        <p:spPr>
          <a:xfrm>
            <a:off x="1028700" y="3455500"/>
            <a:ext cx="5726400" cy="5602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800"/>
              <a:buFont typeface="Arial"/>
              <a:buNone/>
            </a:pPr>
            <a:r>
              <a:rPr b="0" i="0" lang="en-US" sz="2800" u="none" cap="none" strike="noStrike">
                <a:solidFill>
                  <a:srgbClr val="0E2C4B"/>
                </a:solidFill>
                <a:latin typeface="Arial"/>
                <a:ea typeface="Arial"/>
                <a:cs typeface="Arial"/>
                <a:sym typeface="Arial"/>
              </a:rPr>
              <a:t>Sebenarnya, hanya ada satu jenis churn yang baik, dan itu adalah "</a:t>
            </a:r>
            <a:r>
              <a:rPr b="1" i="0" lang="en-US" sz="2800" u="none" cap="none" strike="noStrike">
                <a:solidFill>
                  <a:srgbClr val="0E2C4B"/>
                </a:solidFill>
                <a:latin typeface="Arial"/>
                <a:ea typeface="Arial"/>
                <a:cs typeface="Arial"/>
                <a:sym typeface="Arial"/>
              </a:rPr>
              <a:t>churn negatif</a:t>
            </a:r>
            <a:r>
              <a:rPr b="0" i="0" lang="en-US" sz="2800" u="none" cap="none" strike="noStrike">
                <a:solidFill>
                  <a:srgbClr val="0E2C4B"/>
                </a:solidFill>
                <a:latin typeface="Arial"/>
                <a:ea typeface="Arial"/>
                <a:cs typeface="Arial"/>
                <a:sym typeface="Arial"/>
              </a:rPr>
              <a:t>”.</a:t>
            </a:r>
            <a:endParaRPr b="0" i="0" sz="2800" u="none" cap="none" strike="noStrike">
              <a:solidFill>
                <a:srgbClr val="0E2C4B"/>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2800"/>
              <a:buFont typeface="Arial"/>
              <a:buNone/>
            </a:pPr>
            <a:r>
              <a:t/>
            </a:r>
            <a:endParaRPr b="0" i="0" sz="2800" u="none" cap="none" strike="noStrike">
              <a:solidFill>
                <a:srgbClr val="0E2C4B"/>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2800"/>
              <a:buFont typeface="Arial"/>
              <a:buNone/>
            </a:pPr>
            <a:r>
              <a:rPr b="0" i="0" lang="en-US" sz="2800" u="none" cap="none" strike="noStrike">
                <a:solidFill>
                  <a:srgbClr val="0E2C4B"/>
                </a:solidFill>
                <a:latin typeface="Arial"/>
                <a:ea typeface="Arial"/>
                <a:cs typeface="Arial"/>
                <a:sym typeface="Arial"/>
              </a:rPr>
              <a:t>Memahami arah dari mana risiko churn berasal, dan bahwa masing-masing mewakili </a:t>
            </a:r>
            <a:r>
              <a:rPr b="1" i="0" lang="en-US" sz="2800" u="none" cap="none" strike="noStrike">
                <a:solidFill>
                  <a:srgbClr val="0E2C4B"/>
                </a:solidFill>
                <a:latin typeface="Arial"/>
                <a:ea typeface="Arial"/>
                <a:cs typeface="Arial"/>
                <a:sym typeface="Arial"/>
              </a:rPr>
              <a:t>peluang </a:t>
            </a:r>
            <a:r>
              <a:rPr b="0" i="0" lang="en-US" sz="2800" u="none" cap="none" strike="noStrike">
                <a:solidFill>
                  <a:srgbClr val="0E2C4B"/>
                </a:solidFill>
                <a:latin typeface="Arial"/>
                <a:ea typeface="Arial"/>
                <a:cs typeface="Arial"/>
                <a:sym typeface="Arial"/>
              </a:rPr>
              <a:t>untuk meningkatkan perusahaan kita dan </a:t>
            </a:r>
            <a:r>
              <a:rPr b="1" i="0" lang="en-US" sz="2800" u="none" cap="none" strike="noStrike">
                <a:solidFill>
                  <a:srgbClr val="0E2C4B"/>
                </a:solidFill>
                <a:latin typeface="Arial"/>
                <a:ea typeface="Arial"/>
                <a:cs typeface="Arial"/>
                <a:sym typeface="Arial"/>
              </a:rPr>
              <a:t>memperkuat hubungan pelanggan</a:t>
            </a:r>
            <a:r>
              <a:rPr b="0" i="0" lang="en-US" sz="2800" u="none" cap="none" strike="noStrike">
                <a:solidFill>
                  <a:srgbClr val="0E2C4B"/>
                </a:solidFill>
                <a:latin typeface="Arial"/>
                <a:ea typeface="Arial"/>
                <a:cs typeface="Arial"/>
                <a:sym typeface="Arial"/>
              </a:rPr>
              <a:t> kita, adalah </a:t>
            </a:r>
            <a:r>
              <a:rPr b="1" i="0" lang="en-US" sz="2800" u="none" cap="none" strike="noStrike">
                <a:solidFill>
                  <a:srgbClr val="0E2C4B"/>
                </a:solidFill>
                <a:latin typeface="Arial"/>
                <a:ea typeface="Arial"/>
                <a:cs typeface="Arial"/>
                <a:sym typeface="Arial"/>
              </a:rPr>
              <a:t>langkah pertama.</a:t>
            </a:r>
            <a:endParaRPr b="1" i="0" sz="1400" u="none" cap="none" strike="noStrike">
              <a:solidFill>
                <a:srgbClr val="000000"/>
              </a:solidFill>
              <a:latin typeface="Arial"/>
              <a:ea typeface="Arial"/>
              <a:cs typeface="Arial"/>
              <a:sym typeface="Arial"/>
            </a:endParaRPr>
          </a:p>
        </p:txBody>
      </p:sp>
      <p:grpSp>
        <p:nvGrpSpPr>
          <p:cNvPr id="269" name="Google Shape;269;p12"/>
          <p:cNvGrpSpPr/>
          <p:nvPr/>
        </p:nvGrpSpPr>
        <p:grpSpPr>
          <a:xfrm>
            <a:off x="1028700" y="9118600"/>
            <a:ext cx="825500" cy="825500"/>
            <a:chOff x="0" y="0"/>
            <a:chExt cx="1100667" cy="1100667"/>
          </a:xfrm>
        </p:grpSpPr>
        <p:sp>
          <p:nvSpPr>
            <p:cNvPr id="270" name="Google Shape;270;p12"/>
            <p:cNvSpPr/>
            <p:nvPr/>
          </p:nvSpPr>
          <p:spPr>
            <a:xfrm>
              <a:off x="0" y="0"/>
              <a:ext cx="1100667" cy="1100667"/>
            </a:xfrm>
            <a:custGeom>
              <a:rect b="b" l="l" r="r" t="t"/>
              <a:pathLst>
                <a:path extrusionOk="0"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2"/>
            <p:cNvSpPr/>
            <p:nvPr/>
          </p:nvSpPr>
          <p:spPr>
            <a:xfrm rot="-5400000">
              <a:off x="436385" y="452780"/>
              <a:ext cx="290178" cy="195107"/>
            </a:xfrm>
            <a:custGeom>
              <a:rect b="b" l="l" r="r" t="t"/>
              <a:pathLst>
                <a:path extrusionOk="0" h="1297940" w="1930400">
                  <a:moveTo>
                    <a:pt x="0" y="0"/>
                  </a:moveTo>
                  <a:lnTo>
                    <a:pt x="965200" y="1297940"/>
                  </a:lnTo>
                  <a:lnTo>
                    <a:pt x="1930400" y="0"/>
                  </a:lnTo>
                  <a:close/>
                </a:path>
              </a:pathLst>
            </a:custGeom>
            <a:solidFill>
              <a:srgbClr val="FFFFFF"/>
            </a:solidFill>
            <a:ln>
              <a:noFill/>
            </a:ln>
          </p:spPr>
        </p:sp>
      </p:grpSp>
      <p:pic>
        <p:nvPicPr>
          <p:cNvPr id="272" name="Google Shape;272;p12"/>
          <p:cNvPicPr preferRelativeResize="0"/>
          <p:nvPr/>
        </p:nvPicPr>
        <p:blipFill rotWithShape="1">
          <a:blip r:embed="rId3">
            <a:alphaModFix/>
          </a:blip>
          <a:srcRect b="0" l="0" r="0" t="0"/>
          <a:stretch/>
        </p:blipFill>
        <p:spPr>
          <a:xfrm>
            <a:off x="7012900" y="756800"/>
            <a:ext cx="10953750" cy="8857475"/>
          </a:xfrm>
          <a:prstGeom prst="rect">
            <a:avLst/>
          </a:prstGeom>
          <a:noFill/>
          <a:ln>
            <a:noFill/>
          </a:ln>
        </p:spPr>
      </p:pic>
      <p:sp>
        <p:nvSpPr>
          <p:cNvPr id="273" name="Google Shape;273;p12"/>
          <p:cNvSpPr txBox="1"/>
          <p:nvPr/>
        </p:nvSpPr>
        <p:spPr>
          <a:xfrm>
            <a:off x="1028700" y="1028700"/>
            <a:ext cx="5530200" cy="2370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7000"/>
              <a:buFont typeface="Arial"/>
              <a:buNone/>
            </a:pPr>
            <a:r>
              <a:rPr b="0" i="0" lang="en-US" sz="7000" u="none" cap="none" strike="noStrike">
                <a:solidFill>
                  <a:srgbClr val="0E2C4B"/>
                </a:solidFill>
                <a:latin typeface="Arial"/>
                <a:ea typeface="Arial"/>
                <a:cs typeface="Arial"/>
                <a:sym typeface="Arial"/>
              </a:rPr>
              <a:t>Bentuk </a:t>
            </a:r>
            <a:r>
              <a:rPr b="0" i="0" lang="en-US" sz="7000" u="none" cap="none" strike="noStrike">
                <a:solidFill>
                  <a:srgbClr val="F36825"/>
                </a:solidFill>
                <a:latin typeface="Arial"/>
                <a:ea typeface="Arial"/>
                <a:cs typeface="Arial"/>
                <a:sym typeface="Arial"/>
              </a:rPr>
              <a:t>Churn </a:t>
            </a:r>
            <a:r>
              <a:rPr b="0" i="0" lang="en-US" sz="7000" u="none" cap="none" strike="noStrike">
                <a:solidFill>
                  <a:srgbClr val="0E2C4B"/>
                </a:solidFill>
                <a:latin typeface="Arial"/>
                <a:ea typeface="Arial"/>
                <a:cs typeface="Arial"/>
                <a:sym typeface="Arial"/>
              </a:rPr>
              <a:t>yang baik </a:t>
            </a:r>
            <a:r>
              <a:rPr b="0" i="0" lang="en-US" sz="7000" u="none" cap="none" strike="noStrike">
                <a:solidFill>
                  <a:srgbClr val="F36825"/>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74" name="Google Shape;274;p12"/>
          <p:cNvSpPr txBox="1"/>
          <p:nvPr/>
        </p:nvSpPr>
        <p:spPr>
          <a:xfrm>
            <a:off x="7170800" y="9118600"/>
            <a:ext cx="798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*contoh bersumber dari https://www.profitwell.com/customer-churn/analysis</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grpSp>
        <p:nvGrpSpPr>
          <p:cNvPr id="279" name="Google Shape;279;p11"/>
          <p:cNvGrpSpPr/>
          <p:nvPr/>
        </p:nvGrpSpPr>
        <p:grpSpPr>
          <a:xfrm>
            <a:off x="9144000" y="1898591"/>
            <a:ext cx="7960950" cy="3658650"/>
            <a:chOff x="0" y="0"/>
            <a:chExt cx="10614600" cy="4878200"/>
          </a:xfrm>
        </p:grpSpPr>
        <p:sp>
          <p:nvSpPr>
            <p:cNvPr id="280" name="Google Shape;280;p11"/>
            <p:cNvSpPr txBox="1"/>
            <p:nvPr/>
          </p:nvSpPr>
          <p:spPr>
            <a:xfrm>
              <a:off x="0" y="0"/>
              <a:ext cx="10614600" cy="2832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6900"/>
                <a:buFont typeface="Arial"/>
                <a:buNone/>
              </a:pPr>
              <a:r>
                <a:rPr b="0" i="0" lang="en-US" sz="6900" u="none" cap="none" strike="noStrike">
                  <a:solidFill>
                    <a:srgbClr val="0E2C4B"/>
                  </a:solidFill>
                  <a:latin typeface="Arial"/>
                  <a:ea typeface="Arial"/>
                  <a:cs typeface="Arial"/>
                  <a:sym typeface="Arial"/>
                </a:rPr>
                <a:t>Identifikasi </a:t>
              </a:r>
              <a:r>
                <a:rPr b="0" i="0" lang="en-US" sz="6900" u="none" cap="none" strike="noStrike">
                  <a:solidFill>
                    <a:srgbClr val="F36825"/>
                  </a:solidFill>
                  <a:latin typeface="Arial"/>
                  <a:ea typeface="Arial"/>
                  <a:cs typeface="Arial"/>
                  <a:sym typeface="Arial"/>
                </a:rPr>
                <a:t>Dataset Churn</a:t>
              </a:r>
              <a:endParaRPr b="0" i="0" sz="1300" u="none" cap="none" strike="noStrike">
                <a:solidFill>
                  <a:srgbClr val="000000"/>
                </a:solidFill>
                <a:latin typeface="Arial"/>
                <a:ea typeface="Arial"/>
                <a:cs typeface="Arial"/>
                <a:sym typeface="Arial"/>
              </a:endParaRPr>
            </a:p>
          </p:txBody>
        </p:sp>
        <p:sp>
          <p:nvSpPr>
            <p:cNvPr id="281" name="Google Shape;281;p11"/>
            <p:cNvSpPr txBox="1"/>
            <p:nvPr/>
          </p:nvSpPr>
          <p:spPr>
            <a:xfrm>
              <a:off x="0" y="3597800"/>
              <a:ext cx="10614600" cy="12804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Clr>
                  <a:srgbClr val="000000"/>
                </a:buClr>
                <a:buSzPts val="2600"/>
                <a:buFont typeface="Arial"/>
                <a:buNone/>
              </a:pPr>
              <a:r>
                <a:rPr b="0" i="0" lang="en-US" sz="2600" u="none" cap="none" strike="noStrike">
                  <a:solidFill>
                    <a:srgbClr val="0E2C4B"/>
                  </a:solidFill>
                  <a:latin typeface="Arial"/>
                  <a:ea typeface="Arial"/>
                  <a:cs typeface="Arial"/>
                  <a:sym typeface="Arial"/>
                </a:rPr>
                <a:t>Sumber : https://www.kaggle.com/shubh0799/churn-modelling</a:t>
              </a:r>
              <a:endParaRPr b="0" i="0" sz="2600" u="none" cap="none" strike="noStrike">
                <a:solidFill>
                  <a:srgbClr val="000000"/>
                </a:solidFill>
                <a:latin typeface="Arial"/>
                <a:ea typeface="Arial"/>
                <a:cs typeface="Arial"/>
                <a:sym typeface="Arial"/>
              </a:endParaRPr>
            </a:p>
          </p:txBody>
        </p:sp>
      </p:grpSp>
      <p:pic>
        <p:nvPicPr>
          <p:cNvPr id="282" name="Google Shape;282;p11"/>
          <p:cNvPicPr preferRelativeResize="0"/>
          <p:nvPr/>
        </p:nvPicPr>
        <p:blipFill rotWithShape="1">
          <a:blip r:embed="rId3">
            <a:alphaModFix/>
          </a:blip>
          <a:srcRect b="0" l="0" r="0" t="0"/>
          <a:stretch/>
        </p:blipFill>
        <p:spPr>
          <a:xfrm>
            <a:off x="591500" y="2844606"/>
            <a:ext cx="7961001" cy="5697094"/>
          </a:xfrm>
          <a:prstGeom prst="rect">
            <a:avLst/>
          </a:prstGeom>
          <a:noFill/>
          <a:ln>
            <a:noFill/>
          </a:ln>
        </p:spPr>
      </p:pic>
      <p:pic>
        <p:nvPicPr>
          <p:cNvPr id="283" name="Google Shape;283;p11"/>
          <p:cNvPicPr preferRelativeResize="0"/>
          <p:nvPr/>
        </p:nvPicPr>
        <p:blipFill rotWithShape="1">
          <a:blip r:embed="rId4">
            <a:alphaModFix/>
          </a:blip>
          <a:srcRect b="0" l="0" r="0" t="0"/>
          <a:stretch/>
        </p:blipFill>
        <p:spPr>
          <a:xfrm>
            <a:off x="343550" y="198550"/>
            <a:ext cx="2431426" cy="1803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287" name="Shape 287"/>
        <p:cNvGrpSpPr/>
        <p:nvPr/>
      </p:nvGrpSpPr>
      <p:grpSpPr>
        <a:xfrm>
          <a:off x="0" y="0"/>
          <a:ext cx="0" cy="0"/>
          <a:chOff x="0" y="0"/>
          <a:chExt cx="0" cy="0"/>
        </a:xfrm>
      </p:grpSpPr>
      <p:pic>
        <p:nvPicPr>
          <p:cNvPr id="288" name="Google Shape;288;p7"/>
          <p:cNvPicPr preferRelativeResize="0"/>
          <p:nvPr/>
        </p:nvPicPr>
        <p:blipFill rotWithShape="1">
          <a:blip r:embed="rId3">
            <a:alphaModFix amt="51000"/>
          </a:blip>
          <a:srcRect b="0" l="0" r="0" t="0"/>
          <a:stretch/>
        </p:blipFill>
        <p:spPr>
          <a:xfrm>
            <a:off x="6461347" y="8584208"/>
            <a:ext cx="3651821" cy="1267486"/>
          </a:xfrm>
          <a:prstGeom prst="rect">
            <a:avLst/>
          </a:prstGeom>
          <a:noFill/>
          <a:ln>
            <a:noFill/>
          </a:ln>
        </p:spPr>
      </p:pic>
      <p:sp>
        <p:nvSpPr>
          <p:cNvPr id="289" name="Google Shape;289;p7"/>
          <p:cNvSpPr txBox="1"/>
          <p:nvPr/>
        </p:nvSpPr>
        <p:spPr>
          <a:xfrm>
            <a:off x="7077188" y="1028700"/>
            <a:ext cx="10182149" cy="1077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000"/>
              <a:buFont typeface="Arial"/>
              <a:buNone/>
            </a:pPr>
            <a:r>
              <a:rPr b="0" i="0" lang="en-US" sz="7000" u="none" cap="none" strike="noStrike">
                <a:solidFill>
                  <a:srgbClr val="0E2C4B"/>
                </a:solidFill>
                <a:latin typeface="Arial"/>
                <a:ea typeface="Arial"/>
                <a:cs typeface="Arial"/>
                <a:sym typeface="Arial"/>
              </a:rPr>
              <a:t>Deskripsi </a:t>
            </a:r>
            <a:r>
              <a:rPr b="0" i="0" lang="en-US" sz="7000" u="none" cap="none" strike="noStrike">
                <a:solidFill>
                  <a:srgbClr val="F36825"/>
                </a:solidFill>
                <a:latin typeface="Arial"/>
                <a:ea typeface="Arial"/>
                <a:cs typeface="Arial"/>
                <a:sym typeface="Arial"/>
              </a:rPr>
              <a:t>Dataset Churn</a:t>
            </a:r>
            <a:endParaRPr b="0" i="0" sz="7000" u="none" cap="none" strike="noStrike">
              <a:solidFill>
                <a:srgbClr val="0E2C4B"/>
              </a:solidFill>
              <a:latin typeface="Arial"/>
              <a:ea typeface="Arial"/>
              <a:cs typeface="Arial"/>
              <a:sym typeface="Arial"/>
            </a:endParaRPr>
          </a:p>
        </p:txBody>
      </p:sp>
      <p:sp>
        <p:nvSpPr>
          <p:cNvPr id="290" name="Google Shape;290;p7"/>
          <p:cNvSpPr txBox="1"/>
          <p:nvPr/>
        </p:nvSpPr>
        <p:spPr>
          <a:xfrm>
            <a:off x="9605225" y="2569327"/>
            <a:ext cx="7969500" cy="6025800"/>
          </a:xfrm>
          <a:prstGeom prst="rect">
            <a:avLst/>
          </a:prstGeom>
          <a:noFill/>
          <a:ln>
            <a:noFill/>
          </a:ln>
        </p:spPr>
        <p:txBody>
          <a:bodyPr anchorCtr="0" anchor="t" bIns="0" lIns="0" spcFirstLastPara="1" rIns="0" wrap="square" tIns="0">
            <a:spAutoFit/>
          </a:bodyPr>
          <a:lstStyle/>
          <a:p>
            <a:pPr indent="-368300" lvl="0" marL="457200" marR="0" rtl="0" algn="l">
              <a:lnSpc>
                <a:spcPct val="139954"/>
              </a:lnSpc>
              <a:spcBef>
                <a:spcPts val="0"/>
              </a:spcBef>
              <a:spcAft>
                <a:spcPts val="0"/>
              </a:spcAft>
              <a:buClr>
                <a:srgbClr val="0E2C4B"/>
              </a:buClr>
              <a:buSzPts val="2200"/>
              <a:buFont typeface="Arial"/>
              <a:buChar char="❏"/>
            </a:pPr>
            <a:r>
              <a:rPr b="0" i="0" lang="en-US" sz="2200" u="none" cap="none" strike="noStrike">
                <a:solidFill>
                  <a:srgbClr val="0E2C4B"/>
                </a:solidFill>
                <a:latin typeface="Arial"/>
                <a:ea typeface="Arial"/>
                <a:cs typeface="Arial"/>
                <a:sym typeface="Arial"/>
              </a:rPr>
              <a:t>Dataset memiliki 14 kolom. Kolom terakhir adalah variabel dependen ['Exited']. Angka 1 di kolom itu memberitahu kita bahwa pelanggan telah meninggalkan bank [churn].</a:t>
            </a:r>
            <a:endParaRPr b="0" i="0" sz="2200" u="none" cap="none" strike="noStrike">
              <a:solidFill>
                <a:srgbClr val="0E2C4B"/>
              </a:solidFill>
              <a:latin typeface="Arial"/>
              <a:ea typeface="Arial"/>
              <a:cs typeface="Arial"/>
              <a:sym typeface="Arial"/>
            </a:endParaRPr>
          </a:p>
          <a:p>
            <a:pPr indent="-368300" lvl="0" marL="457200" marR="0" rtl="0" algn="l">
              <a:lnSpc>
                <a:spcPct val="139954"/>
              </a:lnSpc>
              <a:spcBef>
                <a:spcPts val="0"/>
              </a:spcBef>
              <a:spcAft>
                <a:spcPts val="0"/>
              </a:spcAft>
              <a:buClr>
                <a:srgbClr val="0E2C4B"/>
              </a:buClr>
              <a:buSzPts val="2200"/>
              <a:buFont typeface="Arial"/>
              <a:buChar char="❏"/>
            </a:pPr>
            <a:r>
              <a:rPr b="0" i="0" lang="en-US" sz="2200" u="none" cap="none" strike="noStrike">
                <a:solidFill>
                  <a:srgbClr val="0E2C4B"/>
                </a:solidFill>
                <a:latin typeface="Arial"/>
                <a:ea typeface="Arial"/>
                <a:cs typeface="Arial"/>
                <a:sym typeface="Arial"/>
              </a:rPr>
              <a:t>Kita dapat melihat bahwa bank beroperasi di 3 negara [Prancis, Spanyol dan Jerman].</a:t>
            </a:r>
            <a:endParaRPr b="0" i="0" sz="2200" u="none" cap="none" strike="noStrike">
              <a:solidFill>
                <a:srgbClr val="0E2C4B"/>
              </a:solidFill>
              <a:latin typeface="Arial"/>
              <a:ea typeface="Arial"/>
              <a:cs typeface="Arial"/>
              <a:sym typeface="Arial"/>
            </a:endParaRPr>
          </a:p>
          <a:p>
            <a:pPr indent="-368300" lvl="0" marL="457200" marR="0" rtl="0" algn="l">
              <a:lnSpc>
                <a:spcPct val="139954"/>
              </a:lnSpc>
              <a:spcBef>
                <a:spcPts val="0"/>
              </a:spcBef>
              <a:spcAft>
                <a:spcPts val="0"/>
              </a:spcAft>
              <a:buClr>
                <a:srgbClr val="0E2C4B"/>
              </a:buClr>
              <a:buSzPts val="2200"/>
              <a:buFont typeface="Arial"/>
              <a:buChar char="❏"/>
            </a:pPr>
            <a:r>
              <a:rPr b="0" i="0" lang="en-US" sz="2200" u="none" cap="none" strike="noStrike">
                <a:solidFill>
                  <a:srgbClr val="0E2C4B"/>
                </a:solidFill>
                <a:latin typeface="Arial"/>
                <a:ea typeface="Arial"/>
                <a:cs typeface="Arial"/>
                <a:sym typeface="Arial"/>
              </a:rPr>
              <a:t>Kolom [‘NumOfProducts’] mengacu pada jumlah layanan yang telah dimanfaatkan oleh pelanggan oleh bank, misalnya pinjaman, kartu kredit, rekening tabungan, dll.</a:t>
            </a:r>
            <a:endParaRPr b="0" i="0" sz="2200" u="none" cap="none" strike="noStrike">
              <a:solidFill>
                <a:srgbClr val="0E2C4B"/>
              </a:solidFill>
              <a:latin typeface="Arial"/>
              <a:ea typeface="Arial"/>
              <a:cs typeface="Arial"/>
              <a:sym typeface="Arial"/>
            </a:endParaRPr>
          </a:p>
          <a:p>
            <a:pPr indent="-368300" lvl="0" marL="457200" marR="0" rtl="0" algn="l">
              <a:lnSpc>
                <a:spcPct val="139954"/>
              </a:lnSpc>
              <a:spcBef>
                <a:spcPts val="0"/>
              </a:spcBef>
              <a:spcAft>
                <a:spcPts val="0"/>
              </a:spcAft>
              <a:buClr>
                <a:srgbClr val="0E2C4B"/>
              </a:buClr>
              <a:buSzPts val="2200"/>
              <a:buFont typeface="Arial"/>
              <a:buChar char="❏"/>
            </a:pPr>
            <a:r>
              <a:rPr b="0" i="0" lang="en-US" sz="2200" u="none" cap="none" strike="noStrike">
                <a:solidFill>
                  <a:srgbClr val="0E2C4B"/>
                </a:solidFill>
                <a:latin typeface="Arial"/>
                <a:ea typeface="Arial"/>
                <a:cs typeface="Arial"/>
                <a:sym typeface="Arial"/>
              </a:rPr>
              <a:t>[‘Tenure’] atau jangka waktu mengacu pada jumlah tahun pelanggan telah bersama dengan  bank tersebut.</a:t>
            </a:r>
            <a:endParaRPr b="0" i="0" sz="2200" u="none" cap="none" strike="noStrike">
              <a:solidFill>
                <a:srgbClr val="0E2C4B"/>
              </a:solidFill>
              <a:latin typeface="Arial"/>
              <a:ea typeface="Arial"/>
              <a:cs typeface="Arial"/>
              <a:sym typeface="Arial"/>
            </a:endParaRPr>
          </a:p>
          <a:p>
            <a:pPr indent="-368300" lvl="0" marL="457200" marR="0" rtl="0" algn="l">
              <a:lnSpc>
                <a:spcPct val="139954"/>
              </a:lnSpc>
              <a:spcBef>
                <a:spcPts val="0"/>
              </a:spcBef>
              <a:spcAft>
                <a:spcPts val="0"/>
              </a:spcAft>
              <a:buClr>
                <a:srgbClr val="0E2C4B"/>
              </a:buClr>
              <a:buSzPts val="2200"/>
              <a:buFont typeface="Arial"/>
              <a:buChar char="❏"/>
            </a:pPr>
            <a:r>
              <a:rPr b="0" i="0" lang="en-US" sz="2200" u="none" cap="none" strike="noStrike">
                <a:solidFill>
                  <a:srgbClr val="0E2C4B"/>
                </a:solidFill>
                <a:latin typeface="Arial"/>
                <a:ea typeface="Arial"/>
                <a:cs typeface="Arial"/>
                <a:sym typeface="Arial"/>
              </a:rPr>
              <a:t>Kita dapat melihat bahwa ada jenis objek data di kolom [‘Gender’] dan [‘Geography’]. Kemungkinan kita harus merubahnya menjadi numerik.</a:t>
            </a:r>
            <a:endParaRPr b="0" i="0" sz="2200" u="none" cap="none" strike="noStrike">
              <a:solidFill>
                <a:srgbClr val="0E2C4B"/>
              </a:solidFill>
              <a:latin typeface="Arial"/>
              <a:ea typeface="Arial"/>
              <a:cs typeface="Arial"/>
              <a:sym typeface="Arial"/>
            </a:endParaRPr>
          </a:p>
        </p:txBody>
      </p:sp>
      <p:pic>
        <p:nvPicPr>
          <p:cNvPr id="291" name="Google Shape;291;p7"/>
          <p:cNvPicPr preferRelativeResize="0"/>
          <p:nvPr/>
        </p:nvPicPr>
        <p:blipFill rotWithShape="1">
          <a:blip r:embed="rId4">
            <a:alphaModFix/>
          </a:blip>
          <a:srcRect b="14847" l="7852" r="64878" t="44537"/>
          <a:stretch/>
        </p:blipFill>
        <p:spPr>
          <a:xfrm>
            <a:off x="361050" y="1347925"/>
            <a:ext cx="6304627" cy="8503774"/>
          </a:xfrm>
          <a:prstGeom prst="rect">
            <a:avLst/>
          </a:prstGeom>
          <a:noFill/>
          <a:ln>
            <a:noFill/>
          </a:ln>
        </p:spPr>
      </p:pic>
      <p:pic>
        <p:nvPicPr>
          <p:cNvPr id="292" name="Google Shape;292;p7"/>
          <p:cNvPicPr preferRelativeResize="0"/>
          <p:nvPr/>
        </p:nvPicPr>
        <p:blipFill rotWithShape="1">
          <a:blip r:embed="rId5">
            <a:alphaModFix/>
          </a:blip>
          <a:srcRect b="0" l="0" r="0" t="0"/>
          <a:stretch/>
        </p:blipFill>
        <p:spPr>
          <a:xfrm>
            <a:off x="15395650" y="8047825"/>
            <a:ext cx="2431426" cy="1803874"/>
          </a:xfrm>
          <a:prstGeom prst="rect">
            <a:avLst/>
          </a:prstGeom>
          <a:noFill/>
          <a:ln>
            <a:noFill/>
          </a:ln>
        </p:spPr>
      </p:pic>
      <p:pic>
        <p:nvPicPr>
          <p:cNvPr id="293" name="Google Shape;293;p7"/>
          <p:cNvPicPr preferRelativeResize="0"/>
          <p:nvPr/>
        </p:nvPicPr>
        <p:blipFill rotWithShape="1">
          <a:blip r:embed="rId6">
            <a:alphaModFix/>
          </a:blip>
          <a:srcRect b="0" l="0" r="0" t="0"/>
          <a:stretch/>
        </p:blipFill>
        <p:spPr>
          <a:xfrm>
            <a:off x="6965076" y="7173424"/>
            <a:ext cx="2265461" cy="1803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3"/>
          <p:cNvSpPr txBox="1"/>
          <p:nvPr/>
        </p:nvSpPr>
        <p:spPr>
          <a:xfrm>
            <a:off x="1028700" y="1028700"/>
            <a:ext cx="10562400" cy="769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5000"/>
              <a:buFont typeface="Arial"/>
              <a:buNone/>
            </a:pPr>
            <a:r>
              <a:rPr b="0" i="0" lang="en-US" sz="5000" u="none" cap="none" strike="noStrike">
                <a:solidFill>
                  <a:srgbClr val="0E2C4B"/>
                </a:solidFill>
                <a:latin typeface="Arial"/>
                <a:ea typeface="Arial"/>
                <a:cs typeface="Arial"/>
                <a:sym typeface="Arial"/>
              </a:rPr>
              <a:t>Tipe </a:t>
            </a:r>
            <a:r>
              <a:rPr b="0" i="0" lang="en-US" sz="5000" u="none" cap="none" strike="noStrike">
                <a:solidFill>
                  <a:srgbClr val="F36825"/>
                </a:solidFill>
                <a:latin typeface="Arial"/>
                <a:ea typeface="Arial"/>
                <a:cs typeface="Arial"/>
                <a:sym typeface="Arial"/>
              </a:rPr>
              <a:t>Dataset Churn</a:t>
            </a:r>
            <a:r>
              <a:rPr b="0" i="1" lang="en-US" sz="5000" u="none" cap="none" strike="noStrike">
                <a:solidFill>
                  <a:srgbClr val="F36825"/>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299" name="Google Shape;299;p13"/>
          <p:cNvPicPr preferRelativeResize="0"/>
          <p:nvPr/>
        </p:nvPicPr>
        <p:blipFill rotWithShape="1">
          <a:blip r:embed="rId3">
            <a:alphaModFix/>
          </a:blip>
          <a:srcRect b="0" l="0" r="0" t="0"/>
          <a:stretch/>
        </p:blipFill>
        <p:spPr>
          <a:xfrm>
            <a:off x="15703975" y="114450"/>
            <a:ext cx="2431426" cy="1803874"/>
          </a:xfrm>
          <a:prstGeom prst="rect">
            <a:avLst/>
          </a:prstGeom>
          <a:noFill/>
          <a:ln>
            <a:noFill/>
          </a:ln>
        </p:spPr>
      </p:pic>
      <p:graphicFrame>
        <p:nvGraphicFramePr>
          <p:cNvPr id="300" name="Google Shape;300;p13"/>
          <p:cNvGraphicFramePr/>
          <p:nvPr/>
        </p:nvGraphicFramePr>
        <p:xfrm>
          <a:off x="952500" y="1994525"/>
          <a:ext cx="3000000" cy="3000000"/>
        </p:xfrm>
        <a:graphic>
          <a:graphicData uri="http://schemas.openxmlformats.org/drawingml/2006/table">
            <a:tbl>
              <a:tblPr>
                <a:noFill/>
                <a:tableStyleId>{6D69C3AC-88A5-4025-B4EE-5D84B0B5D65C}</a:tableStyleId>
              </a:tblPr>
              <a:tblGrid>
                <a:gridCol w="8191500"/>
                <a:gridCol w="8191500"/>
              </a:tblGrid>
              <a:tr h="381000">
                <a:tc>
                  <a:txBody>
                    <a:bodyPr/>
                    <a:lstStyle/>
                    <a:p>
                      <a:pPr indent="0" lvl="0" marL="0" marR="0" rtl="0" algn="ctr">
                        <a:lnSpc>
                          <a:spcPct val="100000"/>
                        </a:lnSpc>
                        <a:spcBef>
                          <a:spcPts val="0"/>
                        </a:spcBef>
                        <a:spcAft>
                          <a:spcPts val="0"/>
                        </a:spcAft>
                        <a:buClr>
                          <a:srgbClr val="000000"/>
                        </a:buClr>
                        <a:buSzPts val="2300"/>
                        <a:buFont typeface="Arial"/>
                        <a:buNone/>
                      </a:pPr>
                      <a:r>
                        <a:rPr b="1" lang="en-US" sz="2300" u="none" cap="none" strike="noStrike"/>
                        <a:t>KOLOM </a:t>
                      </a:r>
                      <a:endParaRPr b="1" sz="2300" u="none" cap="none" strike="noStrike"/>
                    </a:p>
                  </a:txBody>
                  <a:tcPr marT="91425" marB="91425" marR="91425" marL="91425">
                    <a:solidFill>
                      <a:srgbClr val="FF9900"/>
                    </a:solidFill>
                  </a:tcPr>
                </a:tc>
                <a:tc>
                  <a:txBody>
                    <a:bodyPr/>
                    <a:lstStyle/>
                    <a:p>
                      <a:pPr indent="0" lvl="0" marL="0" marR="0" rtl="0" algn="ctr">
                        <a:lnSpc>
                          <a:spcPct val="100000"/>
                        </a:lnSpc>
                        <a:spcBef>
                          <a:spcPts val="0"/>
                        </a:spcBef>
                        <a:spcAft>
                          <a:spcPts val="0"/>
                        </a:spcAft>
                        <a:buClr>
                          <a:srgbClr val="000000"/>
                        </a:buClr>
                        <a:buSzPts val="2300"/>
                        <a:buFont typeface="Arial"/>
                        <a:buNone/>
                      </a:pPr>
                      <a:r>
                        <a:rPr b="1" lang="en-US" sz="2300" u="none" cap="none" strike="noStrike"/>
                        <a:t>TIPE DATASET</a:t>
                      </a:r>
                      <a:endParaRPr b="1" sz="2300" u="none" cap="none" strike="noStrike"/>
                    </a:p>
                  </a:txBody>
                  <a:tcPr marT="91425" marB="91425" marR="91425" marL="91425">
                    <a:solidFill>
                      <a:srgbClr val="FF9900"/>
                    </a:solidFill>
                  </a:tcPr>
                </a:tc>
              </a:tr>
              <a:tr h="3810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RowNumber</a:t>
                      </a:r>
                      <a:endParaRPr sz="2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Integer</a:t>
                      </a:r>
                      <a:endParaRPr sz="20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CustomerId</a:t>
                      </a:r>
                      <a:endParaRPr sz="20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n-US" sz="2000" u="none" cap="none" strike="noStrike">
                          <a:solidFill>
                            <a:schemeClr val="dk1"/>
                          </a:solidFill>
                        </a:rPr>
                        <a:t>Integer</a:t>
                      </a:r>
                      <a:endParaRPr sz="20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Surname</a:t>
                      </a:r>
                      <a:endParaRPr sz="2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Object</a:t>
                      </a:r>
                      <a:endParaRPr sz="20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CreditScore</a:t>
                      </a:r>
                      <a:endParaRPr sz="2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Integer</a:t>
                      </a:r>
                      <a:endParaRPr sz="20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Geography</a:t>
                      </a:r>
                      <a:endParaRPr sz="2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Object</a:t>
                      </a:r>
                      <a:endParaRPr sz="20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Gender</a:t>
                      </a:r>
                      <a:endParaRPr sz="2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Object</a:t>
                      </a:r>
                      <a:endParaRPr sz="20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Age </a:t>
                      </a:r>
                      <a:endParaRPr sz="2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Integer</a:t>
                      </a:r>
                      <a:endParaRPr sz="20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Tenure</a:t>
                      </a:r>
                      <a:endParaRPr sz="2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Integer</a:t>
                      </a:r>
                      <a:endParaRPr sz="20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Balance</a:t>
                      </a:r>
                      <a:endParaRPr sz="2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Float</a:t>
                      </a:r>
                      <a:endParaRPr sz="20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NumOfProducts</a:t>
                      </a:r>
                      <a:endParaRPr sz="20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n-US" sz="2000" u="none" cap="none" strike="noStrike">
                          <a:solidFill>
                            <a:schemeClr val="dk1"/>
                          </a:solidFill>
                        </a:rPr>
                        <a:t>Integer</a:t>
                      </a:r>
                      <a:endParaRPr sz="20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HasCrCard</a:t>
                      </a:r>
                      <a:endParaRPr sz="20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n-US" sz="2000" u="none" cap="none" strike="noStrike">
                          <a:solidFill>
                            <a:schemeClr val="dk1"/>
                          </a:solidFill>
                        </a:rPr>
                        <a:t>Integer</a:t>
                      </a:r>
                      <a:endParaRPr sz="20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IsActiveMember</a:t>
                      </a:r>
                      <a:endParaRPr sz="20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n-US" sz="2000" u="none" cap="none" strike="noStrike">
                          <a:solidFill>
                            <a:schemeClr val="dk1"/>
                          </a:solidFill>
                        </a:rPr>
                        <a:t>Integer</a:t>
                      </a:r>
                      <a:endParaRPr sz="20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EstimatedSalary</a:t>
                      </a:r>
                      <a:endParaRPr sz="2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Float</a:t>
                      </a:r>
                      <a:endParaRPr sz="20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Exited</a:t>
                      </a:r>
                      <a:endParaRPr sz="20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2000"/>
                        <a:buFont typeface="Arial"/>
                        <a:buNone/>
                      </a:pPr>
                      <a:r>
                        <a:rPr lang="en-US" sz="2000" u="none" cap="none" strike="noStrike"/>
                        <a:t>Integer</a:t>
                      </a:r>
                      <a:endParaRPr sz="2000" u="none" cap="none" strike="noStrike"/>
                    </a:p>
                  </a:txBody>
                  <a:tcPr marT="91425" marB="91425" marR="91425" marL="91425"/>
                </a:tc>
              </a:tr>
            </a:tbl>
          </a:graphicData>
        </a:graphic>
      </p:graphicFrame>
      <p:pic>
        <p:nvPicPr>
          <p:cNvPr id="301" name="Google Shape;301;p13"/>
          <p:cNvPicPr preferRelativeResize="0"/>
          <p:nvPr/>
        </p:nvPicPr>
        <p:blipFill rotWithShape="1">
          <a:blip r:embed="rId4">
            <a:alphaModFix/>
          </a:blip>
          <a:srcRect b="0" l="0" r="0" t="0"/>
          <a:stretch/>
        </p:blipFill>
        <p:spPr>
          <a:xfrm>
            <a:off x="76201" y="6688150"/>
            <a:ext cx="3184886" cy="33702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305" name="Shape 305"/>
        <p:cNvGrpSpPr/>
        <p:nvPr/>
      </p:nvGrpSpPr>
      <p:grpSpPr>
        <a:xfrm>
          <a:off x="0" y="0"/>
          <a:ext cx="0" cy="0"/>
          <a:chOff x="0" y="0"/>
          <a:chExt cx="0" cy="0"/>
        </a:xfrm>
      </p:grpSpPr>
      <p:pic>
        <p:nvPicPr>
          <p:cNvPr id="306" name="Google Shape;306;gf32ed87d32_0_11"/>
          <p:cNvPicPr preferRelativeResize="0"/>
          <p:nvPr/>
        </p:nvPicPr>
        <p:blipFill rotWithShape="1">
          <a:blip r:embed="rId3">
            <a:alphaModFix amt="22000"/>
          </a:blip>
          <a:srcRect b="0" l="0" r="0" t="0"/>
          <a:stretch/>
        </p:blipFill>
        <p:spPr>
          <a:xfrm>
            <a:off x="13971016" y="7410359"/>
            <a:ext cx="3288283" cy="1141308"/>
          </a:xfrm>
          <a:prstGeom prst="rect">
            <a:avLst/>
          </a:prstGeom>
          <a:noFill/>
          <a:ln>
            <a:noFill/>
          </a:ln>
        </p:spPr>
      </p:pic>
      <p:sp>
        <p:nvSpPr>
          <p:cNvPr id="307" name="Google Shape;307;gf32ed87d32_0_11"/>
          <p:cNvSpPr/>
          <p:nvPr/>
        </p:nvSpPr>
        <p:spPr>
          <a:xfrm>
            <a:off x="3063954" y="2122975"/>
            <a:ext cx="12160092" cy="6041050"/>
          </a:xfrm>
          <a:custGeom>
            <a:rect b="b" l="l" r="r" t="t"/>
            <a:pathLst>
              <a:path extrusionOk="0" h="4832840" w="9728074">
                <a:moveTo>
                  <a:pt x="9603614" y="4832840"/>
                </a:moveTo>
                <a:lnTo>
                  <a:pt x="124460" y="4832840"/>
                </a:lnTo>
                <a:cubicBezTo>
                  <a:pt x="55880" y="4832840"/>
                  <a:pt x="0" y="4776960"/>
                  <a:pt x="0" y="4708380"/>
                </a:cubicBezTo>
                <a:lnTo>
                  <a:pt x="0" y="124460"/>
                </a:lnTo>
                <a:cubicBezTo>
                  <a:pt x="0" y="55880"/>
                  <a:pt x="55880" y="0"/>
                  <a:pt x="124460" y="0"/>
                </a:cubicBezTo>
                <a:lnTo>
                  <a:pt x="9603614" y="0"/>
                </a:lnTo>
                <a:cubicBezTo>
                  <a:pt x="9672194" y="0"/>
                  <a:pt x="9728074" y="55880"/>
                  <a:pt x="9728074" y="124460"/>
                </a:cubicBezTo>
                <a:lnTo>
                  <a:pt x="9728074" y="4708380"/>
                </a:lnTo>
                <a:cubicBezTo>
                  <a:pt x="9728074" y="4776960"/>
                  <a:pt x="9672194" y="4832840"/>
                  <a:pt x="9603614" y="483284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gf32ed87d32_0_11"/>
          <p:cNvSpPr txBox="1"/>
          <p:nvPr/>
        </p:nvSpPr>
        <p:spPr>
          <a:xfrm>
            <a:off x="4908869" y="3556226"/>
            <a:ext cx="8470500" cy="2370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7000"/>
              <a:buFont typeface="Arial"/>
              <a:buNone/>
            </a:pPr>
            <a:r>
              <a:rPr lang="en-US" sz="7000">
                <a:solidFill>
                  <a:srgbClr val="0E2C4B"/>
                </a:solidFill>
              </a:rPr>
              <a:t>S</a:t>
            </a:r>
            <a:r>
              <a:rPr b="0" i="0" lang="en-US" sz="7000" u="none" cap="none" strike="noStrike">
                <a:solidFill>
                  <a:srgbClr val="0E2C4B"/>
                </a:solidFill>
                <a:latin typeface="Arial"/>
                <a:ea typeface="Arial"/>
                <a:cs typeface="Arial"/>
                <a:sym typeface="Arial"/>
              </a:rPr>
              <a:t>tage </a:t>
            </a:r>
            <a:r>
              <a:rPr lang="en-US" sz="7000">
                <a:solidFill>
                  <a:srgbClr val="0E2C4B"/>
                </a:solidFill>
              </a:rPr>
              <a:t>2</a:t>
            </a:r>
            <a:r>
              <a:rPr b="0" i="0" lang="en-US" sz="7000" u="none" cap="none" strike="noStrike">
                <a:solidFill>
                  <a:srgbClr val="0E2C4B"/>
                </a:solidFill>
                <a:latin typeface="Arial"/>
                <a:ea typeface="Arial"/>
                <a:cs typeface="Arial"/>
                <a:sym typeface="Arial"/>
              </a:rPr>
              <a:t>  </a:t>
            </a:r>
            <a:endParaRPr sz="7000">
              <a:solidFill>
                <a:srgbClr val="F36825"/>
              </a:solidFill>
            </a:endParaRPr>
          </a:p>
          <a:p>
            <a:pPr indent="0" lvl="0" marL="0" marR="0" rtl="0" algn="ctr">
              <a:lnSpc>
                <a:spcPct val="120000"/>
              </a:lnSpc>
              <a:spcBef>
                <a:spcPts val="0"/>
              </a:spcBef>
              <a:spcAft>
                <a:spcPts val="0"/>
              </a:spcAft>
              <a:buClr>
                <a:srgbClr val="000000"/>
              </a:buClr>
              <a:buSzPts val="7000"/>
              <a:buFont typeface="Arial"/>
              <a:buNone/>
            </a:pPr>
            <a:r>
              <a:rPr lang="en-US" sz="7000">
                <a:solidFill>
                  <a:srgbClr val="F36825"/>
                </a:solidFill>
              </a:rPr>
              <a:t>Identify</a:t>
            </a:r>
            <a:endParaRPr b="0" i="0" sz="1400" u="none" cap="none" strike="noStrike">
              <a:solidFill>
                <a:srgbClr val="000000"/>
              </a:solidFill>
              <a:latin typeface="Arial"/>
              <a:ea typeface="Arial"/>
              <a:cs typeface="Arial"/>
              <a:sym typeface="Arial"/>
            </a:endParaRPr>
          </a:p>
        </p:txBody>
      </p:sp>
      <p:pic>
        <p:nvPicPr>
          <p:cNvPr id="309" name="Google Shape;309;gf32ed87d32_0_11"/>
          <p:cNvPicPr preferRelativeResize="0"/>
          <p:nvPr/>
        </p:nvPicPr>
        <p:blipFill rotWithShape="1">
          <a:blip r:embed="rId3">
            <a:alphaModFix amt="22000"/>
          </a:blip>
          <a:srcRect b="0" l="0" r="0" t="0"/>
          <a:stretch/>
        </p:blipFill>
        <p:spPr>
          <a:xfrm>
            <a:off x="2470041" y="2784527"/>
            <a:ext cx="2223382" cy="771699"/>
          </a:xfrm>
          <a:prstGeom prst="rect">
            <a:avLst/>
          </a:prstGeom>
          <a:noFill/>
          <a:ln>
            <a:noFill/>
          </a:ln>
        </p:spPr>
      </p:pic>
      <p:pic>
        <p:nvPicPr>
          <p:cNvPr id="310" name="Google Shape;310;gf32ed87d32_0_11"/>
          <p:cNvPicPr preferRelativeResize="0"/>
          <p:nvPr/>
        </p:nvPicPr>
        <p:blipFill rotWithShape="1">
          <a:blip r:embed="rId4">
            <a:alphaModFix/>
          </a:blip>
          <a:srcRect b="0" l="0" r="0" t="0"/>
          <a:stretch/>
        </p:blipFill>
        <p:spPr>
          <a:xfrm rot="-1251902">
            <a:off x="2297276" y="1924267"/>
            <a:ext cx="2945311" cy="1144990"/>
          </a:xfrm>
          <a:prstGeom prst="rect">
            <a:avLst/>
          </a:prstGeom>
          <a:noFill/>
          <a:ln>
            <a:noFill/>
          </a:ln>
        </p:spPr>
      </p:pic>
      <p:pic>
        <p:nvPicPr>
          <p:cNvPr id="311" name="Google Shape;311;gf32ed87d32_0_11"/>
          <p:cNvPicPr preferRelativeResize="0"/>
          <p:nvPr/>
        </p:nvPicPr>
        <p:blipFill rotWithShape="1">
          <a:blip r:embed="rId5">
            <a:alphaModFix/>
          </a:blip>
          <a:srcRect b="0" l="0" r="0" t="0"/>
          <a:stretch/>
        </p:blipFill>
        <p:spPr>
          <a:xfrm>
            <a:off x="6987650" y="5367375"/>
            <a:ext cx="3939099" cy="29224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grpSp>
        <p:nvGrpSpPr>
          <p:cNvPr id="316" name="Google Shape;316;gf32ed87d32_0_20"/>
          <p:cNvGrpSpPr/>
          <p:nvPr/>
        </p:nvGrpSpPr>
        <p:grpSpPr>
          <a:xfrm>
            <a:off x="12281891" y="5860472"/>
            <a:ext cx="6006598" cy="4239463"/>
            <a:chOff x="0" y="0"/>
            <a:chExt cx="12245868" cy="10034231"/>
          </a:xfrm>
        </p:grpSpPr>
        <p:sp>
          <p:nvSpPr>
            <p:cNvPr id="317" name="Google Shape;317;gf32ed87d32_0_20"/>
            <p:cNvSpPr/>
            <p:nvPr/>
          </p:nvSpPr>
          <p:spPr>
            <a:xfrm>
              <a:off x="1524369" y="0"/>
              <a:ext cx="8771310" cy="881062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F9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8" name="Google Shape;318;gf32ed87d32_0_20"/>
            <p:cNvPicPr preferRelativeResize="0"/>
            <p:nvPr/>
          </p:nvPicPr>
          <p:blipFill rotWithShape="1">
            <a:blip r:embed="rId3">
              <a:alphaModFix/>
            </a:blip>
            <a:srcRect b="0" l="0" r="0" t="0"/>
            <a:stretch/>
          </p:blipFill>
          <p:spPr>
            <a:xfrm>
              <a:off x="1504698" y="319670"/>
              <a:ext cx="8906904" cy="9425295"/>
            </a:xfrm>
            <a:prstGeom prst="rect">
              <a:avLst/>
            </a:prstGeom>
            <a:noFill/>
            <a:ln>
              <a:noFill/>
            </a:ln>
          </p:spPr>
        </p:pic>
        <p:pic>
          <p:nvPicPr>
            <p:cNvPr id="319" name="Google Shape;319;gf32ed87d32_0_20"/>
            <p:cNvPicPr preferRelativeResize="0"/>
            <p:nvPr/>
          </p:nvPicPr>
          <p:blipFill rotWithShape="1">
            <a:blip r:embed="rId4">
              <a:alphaModFix amt="18000"/>
            </a:blip>
            <a:srcRect b="0" l="0" r="0" t="0"/>
            <a:stretch/>
          </p:blipFill>
          <p:spPr>
            <a:xfrm>
              <a:off x="5651397" y="7456135"/>
              <a:ext cx="6594471" cy="2288832"/>
            </a:xfrm>
            <a:prstGeom prst="rect">
              <a:avLst/>
            </a:prstGeom>
            <a:noFill/>
            <a:ln>
              <a:noFill/>
            </a:ln>
          </p:spPr>
        </p:pic>
        <p:pic>
          <p:nvPicPr>
            <p:cNvPr id="320" name="Google Shape;320;gf32ed87d32_0_20"/>
            <p:cNvPicPr preferRelativeResize="0"/>
            <p:nvPr/>
          </p:nvPicPr>
          <p:blipFill rotWithShape="1">
            <a:blip r:embed="rId5">
              <a:alphaModFix amt="18000"/>
            </a:blip>
            <a:srcRect b="0" l="0" r="0" t="0"/>
            <a:stretch/>
          </p:blipFill>
          <p:spPr>
            <a:xfrm>
              <a:off x="0" y="8072726"/>
              <a:ext cx="5651395" cy="1961506"/>
            </a:xfrm>
            <a:prstGeom prst="rect">
              <a:avLst/>
            </a:prstGeom>
            <a:noFill/>
            <a:ln>
              <a:noFill/>
            </a:ln>
          </p:spPr>
        </p:pic>
      </p:grpSp>
      <p:sp>
        <p:nvSpPr>
          <p:cNvPr id="321" name="Google Shape;321;gf32ed87d32_0_20"/>
          <p:cNvSpPr txBox="1"/>
          <p:nvPr/>
        </p:nvSpPr>
        <p:spPr>
          <a:xfrm>
            <a:off x="540327" y="304800"/>
            <a:ext cx="53757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4800" u="none" cap="none" strike="noStrike">
                <a:solidFill>
                  <a:srgbClr val="000000"/>
                </a:solidFill>
                <a:latin typeface="Arial"/>
                <a:ea typeface="Arial"/>
                <a:cs typeface="Arial"/>
                <a:sym typeface="Arial"/>
              </a:rPr>
              <a:t>Strategy</a:t>
            </a:r>
            <a:endParaRPr/>
          </a:p>
        </p:txBody>
      </p:sp>
      <p:grpSp>
        <p:nvGrpSpPr>
          <p:cNvPr id="322" name="Google Shape;322;gf32ed87d32_0_20"/>
          <p:cNvGrpSpPr/>
          <p:nvPr/>
        </p:nvGrpSpPr>
        <p:grpSpPr>
          <a:xfrm>
            <a:off x="1079315" y="2188975"/>
            <a:ext cx="11588189" cy="5794142"/>
            <a:chOff x="179681" y="3670"/>
            <a:chExt cx="11588189" cy="5794142"/>
          </a:xfrm>
        </p:grpSpPr>
        <p:sp>
          <p:nvSpPr>
            <p:cNvPr id="323" name="Google Shape;323;gf32ed87d32_0_20"/>
            <p:cNvSpPr/>
            <p:nvPr/>
          </p:nvSpPr>
          <p:spPr>
            <a:xfrm>
              <a:off x="179681" y="3670"/>
              <a:ext cx="2228400" cy="1337100"/>
            </a:xfrm>
            <a:prstGeom prst="roundRect">
              <a:avLst>
                <a:gd fmla="val 10000" name="adj"/>
              </a:avLst>
            </a:prstGeom>
            <a:solidFill>
              <a:srgbClr val="49ACC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f32ed87d32_0_20"/>
            <p:cNvSpPr txBox="1"/>
            <p:nvPr/>
          </p:nvSpPr>
          <p:spPr>
            <a:xfrm>
              <a:off x="218844" y="42833"/>
              <a:ext cx="2150100" cy="1258800"/>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Problem Understanding</a:t>
              </a:r>
              <a:endParaRPr/>
            </a:p>
          </p:txBody>
        </p:sp>
        <p:sp>
          <p:nvSpPr>
            <p:cNvPr id="325" name="Google Shape;325;gf32ed87d32_0_20"/>
            <p:cNvSpPr/>
            <p:nvPr/>
          </p:nvSpPr>
          <p:spPr>
            <a:xfrm>
              <a:off x="2604312" y="395889"/>
              <a:ext cx="472500" cy="552600"/>
            </a:xfrm>
            <a:prstGeom prst="rightArrow">
              <a:avLst>
                <a:gd fmla="val 60000" name="adj1"/>
                <a:gd fmla="val 50000" name="adj2"/>
              </a:avLst>
            </a:prstGeom>
            <a:solidFill>
              <a:srgbClr val="49AC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f32ed87d32_0_20"/>
            <p:cNvSpPr txBox="1"/>
            <p:nvPr/>
          </p:nvSpPr>
          <p:spPr>
            <a:xfrm>
              <a:off x="2604312" y="506424"/>
              <a:ext cx="330600" cy="3315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7" name="Google Shape;327;gf32ed87d32_0_20"/>
            <p:cNvSpPr/>
            <p:nvPr/>
          </p:nvSpPr>
          <p:spPr>
            <a:xfrm>
              <a:off x="3299611" y="3670"/>
              <a:ext cx="2228400" cy="1337100"/>
            </a:xfrm>
            <a:prstGeom prst="roundRect">
              <a:avLst>
                <a:gd fmla="val 10000" name="adj"/>
              </a:avLst>
            </a:prstGeom>
            <a:solidFill>
              <a:srgbClr val="49CBBA"/>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f32ed87d32_0_20"/>
            <p:cNvSpPr txBox="1"/>
            <p:nvPr/>
          </p:nvSpPr>
          <p:spPr>
            <a:xfrm>
              <a:off x="3338774" y="42833"/>
              <a:ext cx="2150100" cy="1258800"/>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Data Collection</a:t>
              </a:r>
              <a:endParaRPr/>
            </a:p>
          </p:txBody>
        </p:sp>
        <p:sp>
          <p:nvSpPr>
            <p:cNvPr id="329" name="Google Shape;329;gf32ed87d32_0_20"/>
            <p:cNvSpPr/>
            <p:nvPr/>
          </p:nvSpPr>
          <p:spPr>
            <a:xfrm>
              <a:off x="5724242" y="395889"/>
              <a:ext cx="472500" cy="552600"/>
            </a:xfrm>
            <a:prstGeom prst="rightArrow">
              <a:avLst>
                <a:gd fmla="val 60000" name="adj1"/>
                <a:gd fmla="val 50000" name="adj2"/>
              </a:avLst>
            </a:prstGeom>
            <a:solidFill>
              <a:srgbClr val="48CC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f32ed87d32_0_20"/>
            <p:cNvSpPr txBox="1"/>
            <p:nvPr/>
          </p:nvSpPr>
          <p:spPr>
            <a:xfrm>
              <a:off x="5724242" y="506424"/>
              <a:ext cx="330600" cy="3315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1" name="Google Shape;331;gf32ed87d32_0_20"/>
            <p:cNvSpPr/>
            <p:nvPr/>
          </p:nvSpPr>
          <p:spPr>
            <a:xfrm>
              <a:off x="6419540" y="3670"/>
              <a:ext cx="2228400" cy="1337100"/>
            </a:xfrm>
            <a:prstGeom prst="roundRect">
              <a:avLst>
                <a:gd fmla="val 10000" name="adj"/>
              </a:avLst>
            </a:prstGeom>
            <a:solidFill>
              <a:srgbClr val="47D29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f32ed87d32_0_20"/>
            <p:cNvSpPr txBox="1"/>
            <p:nvPr/>
          </p:nvSpPr>
          <p:spPr>
            <a:xfrm>
              <a:off x="6458703" y="42833"/>
              <a:ext cx="2150100" cy="1258800"/>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Exploratory Data Analysis</a:t>
              </a:r>
              <a:endParaRPr/>
            </a:p>
          </p:txBody>
        </p:sp>
        <p:sp>
          <p:nvSpPr>
            <p:cNvPr id="333" name="Google Shape;333;gf32ed87d32_0_20"/>
            <p:cNvSpPr/>
            <p:nvPr/>
          </p:nvSpPr>
          <p:spPr>
            <a:xfrm>
              <a:off x="8844171" y="395889"/>
              <a:ext cx="472500" cy="552600"/>
            </a:xfrm>
            <a:prstGeom prst="rightArrow">
              <a:avLst>
                <a:gd fmla="val 60000" name="adj1"/>
                <a:gd fmla="val 50000" name="adj2"/>
              </a:avLst>
            </a:prstGeom>
            <a:solidFill>
              <a:srgbClr val="47D4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f32ed87d32_0_20"/>
            <p:cNvSpPr txBox="1"/>
            <p:nvPr/>
          </p:nvSpPr>
          <p:spPr>
            <a:xfrm>
              <a:off x="8844171" y="506424"/>
              <a:ext cx="330600" cy="3315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5" name="Google Shape;335;gf32ed87d32_0_20"/>
            <p:cNvSpPr/>
            <p:nvPr/>
          </p:nvSpPr>
          <p:spPr>
            <a:xfrm>
              <a:off x="9539470" y="3670"/>
              <a:ext cx="2228400" cy="1337100"/>
            </a:xfrm>
            <a:prstGeom prst="roundRect">
              <a:avLst>
                <a:gd fmla="val 10000" name="adj"/>
              </a:avLst>
            </a:prstGeom>
            <a:solidFill>
              <a:srgbClr val="46D85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f32ed87d32_0_20"/>
            <p:cNvSpPr txBox="1"/>
            <p:nvPr/>
          </p:nvSpPr>
          <p:spPr>
            <a:xfrm>
              <a:off x="9578633" y="42833"/>
              <a:ext cx="2150100" cy="1258800"/>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Visualization</a:t>
              </a:r>
              <a:endParaRPr/>
            </a:p>
          </p:txBody>
        </p:sp>
        <p:sp>
          <p:nvSpPr>
            <p:cNvPr id="337" name="Google Shape;337;gf32ed87d32_0_20"/>
            <p:cNvSpPr/>
            <p:nvPr/>
          </p:nvSpPr>
          <p:spPr>
            <a:xfrm rot="5400000">
              <a:off x="10417516" y="1496842"/>
              <a:ext cx="472500" cy="552600"/>
            </a:xfrm>
            <a:prstGeom prst="rightArrow">
              <a:avLst>
                <a:gd fmla="val 60000" name="adj1"/>
                <a:gd fmla="val 50000" name="adj2"/>
              </a:avLst>
            </a:prstGeom>
            <a:solidFill>
              <a:srgbClr val="45DB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f32ed87d32_0_20"/>
            <p:cNvSpPr txBox="1"/>
            <p:nvPr/>
          </p:nvSpPr>
          <p:spPr>
            <a:xfrm>
              <a:off x="10487929" y="1536892"/>
              <a:ext cx="331500" cy="3306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9" name="Google Shape;339;gf32ed87d32_0_20"/>
            <p:cNvSpPr/>
            <p:nvPr/>
          </p:nvSpPr>
          <p:spPr>
            <a:xfrm>
              <a:off x="9539470" y="2232191"/>
              <a:ext cx="2228400" cy="1337100"/>
            </a:xfrm>
            <a:prstGeom prst="roundRect">
              <a:avLst>
                <a:gd fmla="val 10000" name="adj"/>
              </a:avLst>
            </a:prstGeom>
            <a:solidFill>
              <a:srgbClr val="5FDF4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f32ed87d32_0_20"/>
            <p:cNvSpPr txBox="1"/>
            <p:nvPr/>
          </p:nvSpPr>
          <p:spPr>
            <a:xfrm>
              <a:off x="9578633" y="2271354"/>
              <a:ext cx="2150100" cy="1258800"/>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Understanding Insights from EDA</a:t>
              </a:r>
              <a:endParaRPr/>
            </a:p>
          </p:txBody>
        </p:sp>
        <p:sp>
          <p:nvSpPr>
            <p:cNvPr id="341" name="Google Shape;341;gf32ed87d32_0_20"/>
            <p:cNvSpPr/>
            <p:nvPr/>
          </p:nvSpPr>
          <p:spPr>
            <a:xfrm rot="10800000">
              <a:off x="8870859" y="2624483"/>
              <a:ext cx="472500" cy="552600"/>
            </a:xfrm>
            <a:prstGeom prst="rightArrow">
              <a:avLst>
                <a:gd fmla="val 60000" name="adj1"/>
                <a:gd fmla="val 50000" name="adj2"/>
              </a:avLst>
            </a:prstGeom>
            <a:solidFill>
              <a:srgbClr val="7EE3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f32ed87d32_0_20"/>
            <p:cNvSpPr txBox="1"/>
            <p:nvPr/>
          </p:nvSpPr>
          <p:spPr>
            <a:xfrm>
              <a:off x="9012647" y="2734945"/>
              <a:ext cx="330600" cy="3315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3" name="Google Shape;343;gf32ed87d32_0_20"/>
            <p:cNvSpPr/>
            <p:nvPr/>
          </p:nvSpPr>
          <p:spPr>
            <a:xfrm>
              <a:off x="6419540" y="2232191"/>
              <a:ext cx="2228400" cy="1337100"/>
            </a:xfrm>
            <a:prstGeom prst="roundRect">
              <a:avLst>
                <a:gd fmla="val 10000" name="adj"/>
              </a:avLst>
            </a:prstGeom>
            <a:solidFill>
              <a:srgbClr val="97E54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f32ed87d32_0_20"/>
            <p:cNvSpPr txBox="1"/>
            <p:nvPr/>
          </p:nvSpPr>
          <p:spPr>
            <a:xfrm>
              <a:off x="6458703" y="2271354"/>
              <a:ext cx="2150100" cy="1258800"/>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Data Pre Processing</a:t>
              </a:r>
              <a:endParaRPr/>
            </a:p>
          </p:txBody>
        </p:sp>
        <p:sp>
          <p:nvSpPr>
            <p:cNvPr id="345" name="Google Shape;345;gf32ed87d32_0_20"/>
            <p:cNvSpPr/>
            <p:nvPr/>
          </p:nvSpPr>
          <p:spPr>
            <a:xfrm rot="10800000">
              <a:off x="5750930" y="2624483"/>
              <a:ext cx="472500" cy="552600"/>
            </a:xfrm>
            <a:prstGeom prst="rightArrow">
              <a:avLst>
                <a:gd fmla="val 60000" name="adj1"/>
                <a:gd fmla="val 50000" name="adj2"/>
              </a:avLst>
            </a:prstGeom>
            <a:solidFill>
              <a:srgbClr val="C2E9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f32ed87d32_0_20"/>
            <p:cNvSpPr txBox="1"/>
            <p:nvPr/>
          </p:nvSpPr>
          <p:spPr>
            <a:xfrm>
              <a:off x="5892718" y="2734945"/>
              <a:ext cx="330600" cy="3315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7" name="Google Shape;347;gf32ed87d32_0_20"/>
            <p:cNvSpPr/>
            <p:nvPr/>
          </p:nvSpPr>
          <p:spPr>
            <a:xfrm>
              <a:off x="3299611" y="2232191"/>
              <a:ext cx="2228400" cy="1337100"/>
            </a:xfrm>
            <a:prstGeom prst="roundRect">
              <a:avLst>
                <a:gd fmla="val 10000" name="adj"/>
              </a:avLst>
            </a:prstGeom>
            <a:solidFill>
              <a:srgbClr val="D3EB4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f32ed87d32_0_20"/>
            <p:cNvSpPr txBox="1"/>
            <p:nvPr/>
          </p:nvSpPr>
          <p:spPr>
            <a:xfrm>
              <a:off x="3338774" y="2271354"/>
              <a:ext cx="2150100" cy="1258800"/>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Develop Modelling</a:t>
              </a:r>
              <a:endParaRPr/>
            </a:p>
          </p:txBody>
        </p:sp>
        <p:sp>
          <p:nvSpPr>
            <p:cNvPr id="349" name="Google Shape;349;gf32ed87d32_0_20"/>
            <p:cNvSpPr/>
            <p:nvPr/>
          </p:nvSpPr>
          <p:spPr>
            <a:xfrm rot="10800000">
              <a:off x="2631000" y="2624483"/>
              <a:ext cx="472500" cy="552600"/>
            </a:xfrm>
            <a:prstGeom prst="rightArrow">
              <a:avLst>
                <a:gd fmla="val 60000" name="adj1"/>
                <a:gd fmla="val 50000" name="adj2"/>
              </a:avLst>
            </a:prstGeom>
            <a:solidFill>
              <a:srgbClr val="EFD6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f32ed87d32_0_20"/>
            <p:cNvSpPr txBox="1"/>
            <p:nvPr/>
          </p:nvSpPr>
          <p:spPr>
            <a:xfrm>
              <a:off x="2772788" y="2734945"/>
              <a:ext cx="330600" cy="3315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1" name="Google Shape;351;gf32ed87d32_0_20"/>
            <p:cNvSpPr/>
            <p:nvPr/>
          </p:nvSpPr>
          <p:spPr>
            <a:xfrm>
              <a:off x="179681" y="2232191"/>
              <a:ext cx="2228400" cy="1337100"/>
            </a:xfrm>
            <a:prstGeom prst="roundRect">
              <a:avLst>
                <a:gd fmla="val 10000" name="adj"/>
              </a:avLst>
            </a:prstGeom>
            <a:solidFill>
              <a:srgbClr val="F0CF4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f32ed87d32_0_20"/>
            <p:cNvSpPr txBox="1"/>
            <p:nvPr/>
          </p:nvSpPr>
          <p:spPr>
            <a:xfrm>
              <a:off x="218844" y="2271354"/>
              <a:ext cx="2150100" cy="1258800"/>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rgbClr val="000000"/>
                </a:buClr>
                <a:buSzPts val="2300"/>
                <a:buFont typeface="Arial"/>
                <a:buNone/>
              </a:pPr>
              <a:r>
                <a:rPr b="0" i="0" lang="en-US" sz="2300" u="none" cap="none" strike="noStrike">
                  <a:solidFill>
                    <a:schemeClr val="lt1"/>
                  </a:solidFill>
                  <a:latin typeface="Arial"/>
                  <a:ea typeface="Arial"/>
                  <a:cs typeface="Arial"/>
                  <a:sym typeface="Arial"/>
                </a:rPr>
                <a:t>Evaluation Matrix</a:t>
              </a:r>
              <a:endParaRPr/>
            </a:p>
          </p:txBody>
        </p:sp>
        <p:sp>
          <p:nvSpPr>
            <p:cNvPr id="353" name="Google Shape;353;gf32ed87d32_0_20"/>
            <p:cNvSpPr/>
            <p:nvPr/>
          </p:nvSpPr>
          <p:spPr>
            <a:xfrm rot="5400000">
              <a:off x="1057729" y="3725364"/>
              <a:ext cx="472500" cy="552600"/>
            </a:xfrm>
            <a:prstGeom prst="rightArrow">
              <a:avLst>
                <a:gd fmla="val 60000" name="adj1"/>
                <a:gd fmla="val 50000" name="adj2"/>
              </a:avLst>
            </a:prstGeom>
            <a:solidFill>
              <a:srgbClr val="F69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f32ed87d32_0_20"/>
            <p:cNvSpPr txBox="1"/>
            <p:nvPr/>
          </p:nvSpPr>
          <p:spPr>
            <a:xfrm>
              <a:off x="1128141" y="3765413"/>
              <a:ext cx="331500" cy="3306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5" name="Google Shape;355;gf32ed87d32_0_20"/>
            <p:cNvSpPr/>
            <p:nvPr/>
          </p:nvSpPr>
          <p:spPr>
            <a:xfrm>
              <a:off x="179681" y="4460712"/>
              <a:ext cx="2228400" cy="1337100"/>
            </a:xfrm>
            <a:prstGeom prst="roundRect">
              <a:avLst>
                <a:gd fmla="val 10000" name="adj"/>
              </a:avLst>
            </a:prstGeom>
            <a:solidFill>
              <a:srgbClr val="F6944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f32ed87d32_0_20"/>
            <p:cNvSpPr txBox="1"/>
            <p:nvPr/>
          </p:nvSpPr>
          <p:spPr>
            <a:xfrm>
              <a:off x="218844" y="4499875"/>
              <a:ext cx="2150100" cy="1258800"/>
            </a:xfrm>
            <a:prstGeom prst="rect">
              <a:avLst/>
            </a:prstGeom>
            <a:noFill/>
            <a:ln>
              <a:noFill/>
            </a:ln>
          </p:spPr>
          <p:txBody>
            <a:bodyPr anchorCtr="0" anchor="ctr" bIns="87625" lIns="87625" spcFirstLastPara="1" rIns="87625" wrap="square" tIns="87625">
              <a:noAutofit/>
            </a:bodyPr>
            <a:lstStyle/>
            <a:p>
              <a:pPr indent="0" lvl="0" marL="0" marR="0" rtl="0" algn="ctr">
                <a:lnSpc>
                  <a:spcPct val="90000"/>
                </a:lnSpc>
                <a:spcBef>
                  <a:spcPts val="0"/>
                </a:spcBef>
                <a:spcAft>
                  <a:spcPts val="0"/>
                </a:spcAft>
                <a:buClr>
                  <a:srgbClr val="000000"/>
                </a:buClr>
                <a:buSzPts val="2300"/>
                <a:buFont typeface="Arial"/>
                <a:buNone/>
              </a:pPr>
              <a:r>
                <a:rPr lang="en-US" sz="2300">
                  <a:solidFill>
                    <a:schemeClr val="lt1"/>
                  </a:solidFill>
                </a:rPr>
                <a:t>Summary</a:t>
              </a:r>
              <a:endParaRPr/>
            </a:p>
          </p:txBody>
        </p:sp>
      </p:grpSp>
      <p:pic>
        <p:nvPicPr>
          <p:cNvPr id="357" name="Google Shape;357;gf32ed87d32_0_20"/>
          <p:cNvPicPr preferRelativeResize="0"/>
          <p:nvPr/>
        </p:nvPicPr>
        <p:blipFill rotWithShape="1">
          <a:blip r:embed="rId6">
            <a:alphaModFix/>
          </a:blip>
          <a:srcRect b="0" l="0" r="0" t="0"/>
          <a:stretch/>
        </p:blipFill>
        <p:spPr>
          <a:xfrm>
            <a:off x="15703975" y="114450"/>
            <a:ext cx="2431426" cy="18038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f32ed87d32_0_65"/>
          <p:cNvSpPr txBox="1"/>
          <p:nvPr/>
        </p:nvSpPr>
        <p:spPr>
          <a:xfrm>
            <a:off x="510051" y="117848"/>
            <a:ext cx="53757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4800"/>
              <a:t>Conceptual Model</a:t>
            </a:r>
            <a:endParaRPr/>
          </a:p>
        </p:txBody>
      </p:sp>
      <p:pic>
        <p:nvPicPr>
          <p:cNvPr id="363" name="Google Shape;363;gf32ed87d32_0_65"/>
          <p:cNvPicPr preferRelativeResize="0"/>
          <p:nvPr/>
        </p:nvPicPr>
        <p:blipFill rotWithShape="1">
          <a:blip r:embed="rId3">
            <a:alphaModFix/>
          </a:blip>
          <a:srcRect b="0" l="0" r="0" t="0"/>
          <a:stretch/>
        </p:blipFill>
        <p:spPr>
          <a:xfrm>
            <a:off x="15703975" y="114450"/>
            <a:ext cx="2431426" cy="1803874"/>
          </a:xfrm>
          <a:prstGeom prst="rect">
            <a:avLst/>
          </a:prstGeom>
          <a:noFill/>
          <a:ln>
            <a:noFill/>
          </a:ln>
        </p:spPr>
      </p:pic>
      <p:grpSp>
        <p:nvGrpSpPr>
          <p:cNvPr id="364" name="Google Shape;364;gf32ed87d32_0_65"/>
          <p:cNvGrpSpPr/>
          <p:nvPr/>
        </p:nvGrpSpPr>
        <p:grpSpPr>
          <a:xfrm>
            <a:off x="2677895" y="773757"/>
            <a:ext cx="8355438" cy="2848500"/>
            <a:chOff x="-2385073" y="-368541"/>
            <a:chExt cx="8355438" cy="2848500"/>
          </a:xfrm>
        </p:grpSpPr>
        <p:sp>
          <p:nvSpPr>
            <p:cNvPr id="365" name="Google Shape;365;gf32ed87d32_0_65"/>
            <p:cNvSpPr/>
            <p:nvPr/>
          </p:nvSpPr>
          <p:spPr>
            <a:xfrm>
              <a:off x="-2385073" y="-368541"/>
              <a:ext cx="2848500" cy="2848500"/>
            </a:xfrm>
            <a:prstGeom prst="blockArc">
              <a:avLst>
                <a:gd fmla="val 18900000" name="adj1"/>
                <a:gd fmla="val 2700000" name="adj2"/>
                <a:gd fmla="val 758" name="adj3"/>
              </a:avLst>
            </a:prstGeom>
            <a:noFill/>
            <a:ln cap="flat" cmpd="sng" w="25400">
              <a:solidFill>
                <a:srgbClr val="F795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f32ed87d32_0_65"/>
            <p:cNvSpPr/>
            <p:nvPr/>
          </p:nvSpPr>
          <p:spPr>
            <a:xfrm>
              <a:off x="243365" y="162315"/>
              <a:ext cx="5727000" cy="324900"/>
            </a:xfrm>
            <a:prstGeom prst="rect">
              <a:avLst/>
            </a:prstGeom>
            <a:solidFill>
              <a:srgbClr val="49ACC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f32ed87d32_0_65"/>
            <p:cNvSpPr txBox="1"/>
            <p:nvPr/>
          </p:nvSpPr>
          <p:spPr>
            <a:xfrm>
              <a:off x="243365" y="162315"/>
              <a:ext cx="5727000" cy="324900"/>
            </a:xfrm>
            <a:prstGeom prst="rect">
              <a:avLst/>
            </a:prstGeom>
            <a:noFill/>
            <a:ln>
              <a:noFill/>
            </a:ln>
          </p:spPr>
          <p:txBody>
            <a:bodyPr anchorCtr="0" anchor="ctr" bIns="43175" lIns="257800" spcFirstLastPara="1" rIns="43175" wrap="square" tIns="43175">
              <a:noAutofit/>
            </a:bodyPr>
            <a:lstStyle/>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Arial"/>
                  <a:ea typeface="Arial"/>
                  <a:cs typeface="Arial"/>
                  <a:sym typeface="Arial"/>
                </a:rPr>
                <a:t>Berhenti berlangganan</a:t>
              </a:r>
              <a:endParaRPr b="0" i="0" sz="1700" u="none" cap="none" strike="noStrike">
                <a:solidFill>
                  <a:schemeClr val="lt1"/>
                </a:solidFill>
                <a:latin typeface="Arial"/>
                <a:ea typeface="Arial"/>
                <a:cs typeface="Arial"/>
                <a:sym typeface="Arial"/>
              </a:endParaRPr>
            </a:p>
          </p:txBody>
        </p:sp>
        <p:sp>
          <p:nvSpPr>
            <p:cNvPr id="368" name="Google Shape;368;gf32ed87d32_0_65"/>
            <p:cNvSpPr/>
            <p:nvPr/>
          </p:nvSpPr>
          <p:spPr>
            <a:xfrm>
              <a:off x="40365" y="121715"/>
              <a:ext cx="405900" cy="405900"/>
            </a:xfrm>
            <a:prstGeom prst="ellipse">
              <a:avLst/>
            </a:prstGeom>
            <a:solidFill>
              <a:schemeClr val="lt1"/>
            </a:solidFill>
            <a:ln cap="flat" cmpd="sng" w="25400">
              <a:solidFill>
                <a:srgbClr val="49AC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f32ed87d32_0_65"/>
            <p:cNvSpPr/>
            <p:nvPr/>
          </p:nvSpPr>
          <p:spPr>
            <a:xfrm>
              <a:off x="429581" y="649601"/>
              <a:ext cx="5540700" cy="324900"/>
            </a:xfrm>
            <a:prstGeom prst="rect">
              <a:avLst/>
            </a:prstGeom>
            <a:solidFill>
              <a:srgbClr val="47D67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f32ed87d32_0_65"/>
            <p:cNvSpPr txBox="1"/>
            <p:nvPr/>
          </p:nvSpPr>
          <p:spPr>
            <a:xfrm>
              <a:off x="429581" y="649601"/>
              <a:ext cx="5540700" cy="324900"/>
            </a:xfrm>
            <a:prstGeom prst="rect">
              <a:avLst/>
            </a:prstGeom>
            <a:noFill/>
            <a:ln>
              <a:noFill/>
            </a:ln>
          </p:spPr>
          <p:txBody>
            <a:bodyPr anchorCtr="0" anchor="ctr" bIns="43175" lIns="257800" spcFirstLastPara="1" rIns="43175" wrap="square" tIns="43175">
              <a:noAutofit/>
            </a:bodyPr>
            <a:lstStyle/>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Arial"/>
                  <a:ea typeface="Arial"/>
                  <a:cs typeface="Arial"/>
                  <a:sym typeface="Arial"/>
                </a:rPr>
                <a:t>Tidak memperbarui langganan</a:t>
              </a:r>
              <a:endParaRPr b="0" i="0" sz="1700" u="none" cap="none" strike="noStrike">
                <a:solidFill>
                  <a:schemeClr val="lt1"/>
                </a:solidFill>
                <a:latin typeface="Arial"/>
                <a:ea typeface="Arial"/>
                <a:cs typeface="Arial"/>
                <a:sym typeface="Arial"/>
              </a:endParaRPr>
            </a:p>
          </p:txBody>
        </p:sp>
        <p:sp>
          <p:nvSpPr>
            <p:cNvPr id="371" name="Google Shape;371;gf32ed87d32_0_65"/>
            <p:cNvSpPr/>
            <p:nvPr/>
          </p:nvSpPr>
          <p:spPr>
            <a:xfrm>
              <a:off x="226581" y="609001"/>
              <a:ext cx="405900" cy="405900"/>
            </a:xfrm>
            <a:prstGeom prst="ellipse">
              <a:avLst/>
            </a:prstGeom>
            <a:solidFill>
              <a:schemeClr val="lt1"/>
            </a:solidFill>
            <a:ln cap="flat" cmpd="sng" w="25400">
              <a:solidFill>
                <a:srgbClr val="47D67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f32ed87d32_0_65"/>
            <p:cNvSpPr/>
            <p:nvPr/>
          </p:nvSpPr>
          <p:spPr>
            <a:xfrm>
              <a:off x="429581" y="1136886"/>
              <a:ext cx="5540700" cy="324900"/>
            </a:xfrm>
            <a:prstGeom prst="rect">
              <a:avLst/>
            </a:prstGeom>
            <a:solidFill>
              <a:srgbClr val="ABE74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f32ed87d32_0_65"/>
            <p:cNvSpPr txBox="1"/>
            <p:nvPr/>
          </p:nvSpPr>
          <p:spPr>
            <a:xfrm>
              <a:off x="429581" y="1136886"/>
              <a:ext cx="5540700" cy="324900"/>
            </a:xfrm>
            <a:prstGeom prst="rect">
              <a:avLst/>
            </a:prstGeom>
            <a:noFill/>
            <a:ln>
              <a:noFill/>
            </a:ln>
          </p:spPr>
          <p:txBody>
            <a:bodyPr anchorCtr="0" anchor="ctr" bIns="43175" lIns="257800" spcFirstLastPara="1" rIns="43175" wrap="square" tIns="43175">
              <a:noAutofit/>
            </a:bodyPr>
            <a:lstStyle/>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Arial"/>
                  <a:ea typeface="Arial"/>
                  <a:cs typeface="Arial"/>
                  <a:sym typeface="Arial"/>
                </a:rPr>
                <a:t>Berpindah ke kompetitor</a:t>
              </a:r>
              <a:endParaRPr b="0" i="0" sz="1700" u="none" cap="none" strike="noStrike">
                <a:solidFill>
                  <a:schemeClr val="lt1"/>
                </a:solidFill>
                <a:latin typeface="Arial"/>
                <a:ea typeface="Arial"/>
                <a:cs typeface="Arial"/>
                <a:sym typeface="Arial"/>
              </a:endParaRPr>
            </a:p>
          </p:txBody>
        </p:sp>
        <p:sp>
          <p:nvSpPr>
            <p:cNvPr id="374" name="Google Shape;374;gf32ed87d32_0_65"/>
            <p:cNvSpPr/>
            <p:nvPr/>
          </p:nvSpPr>
          <p:spPr>
            <a:xfrm>
              <a:off x="226581" y="1096286"/>
              <a:ext cx="405900" cy="405900"/>
            </a:xfrm>
            <a:prstGeom prst="ellipse">
              <a:avLst/>
            </a:prstGeom>
            <a:solidFill>
              <a:schemeClr val="lt1"/>
            </a:solidFill>
            <a:ln cap="flat" cmpd="sng" w="25400">
              <a:solidFill>
                <a:srgbClr val="ABE74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f32ed87d32_0_65"/>
            <p:cNvSpPr/>
            <p:nvPr/>
          </p:nvSpPr>
          <p:spPr>
            <a:xfrm>
              <a:off x="243365" y="1624172"/>
              <a:ext cx="5727000" cy="324900"/>
            </a:xfrm>
            <a:prstGeom prst="rect">
              <a:avLst/>
            </a:prstGeom>
            <a:solidFill>
              <a:srgbClr val="F6944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f32ed87d32_0_65"/>
            <p:cNvSpPr txBox="1"/>
            <p:nvPr/>
          </p:nvSpPr>
          <p:spPr>
            <a:xfrm>
              <a:off x="243365" y="1624172"/>
              <a:ext cx="5727000" cy="324900"/>
            </a:xfrm>
            <a:prstGeom prst="rect">
              <a:avLst/>
            </a:prstGeom>
            <a:noFill/>
            <a:ln>
              <a:noFill/>
            </a:ln>
          </p:spPr>
          <p:txBody>
            <a:bodyPr anchorCtr="0" anchor="ctr" bIns="43175" lIns="257800" spcFirstLastPara="1" rIns="43175" wrap="square" tIns="43175">
              <a:noAutofit/>
            </a:bodyPr>
            <a:lstStyle/>
            <a:p>
              <a:pPr indent="0" lvl="0" marL="0" marR="0" rtl="0" algn="l">
                <a:lnSpc>
                  <a:spcPct val="90000"/>
                </a:lnSpc>
                <a:spcBef>
                  <a:spcPts val="0"/>
                </a:spcBef>
                <a:spcAft>
                  <a:spcPts val="0"/>
                </a:spcAft>
                <a:buClr>
                  <a:srgbClr val="000000"/>
                </a:buClr>
                <a:buSzPts val="1700"/>
                <a:buFont typeface="Arial"/>
                <a:buNone/>
              </a:pPr>
              <a:r>
                <a:rPr b="0" i="0" lang="en-US" sz="1700" u="none" cap="none" strike="noStrike">
                  <a:solidFill>
                    <a:schemeClr val="lt1"/>
                  </a:solidFill>
                  <a:latin typeface="Arial"/>
                  <a:ea typeface="Arial"/>
                  <a:cs typeface="Arial"/>
                  <a:sym typeface="Arial"/>
                </a:rPr>
                <a:t>Penutupan akun</a:t>
              </a:r>
              <a:endParaRPr b="0" i="0" sz="1700" u="none" cap="none" strike="noStrike">
                <a:solidFill>
                  <a:schemeClr val="lt1"/>
                </a:solidFill>
                <a:latin typeface="Arial"/>
                <a:ea typeface="Arial"/>
                <a:cs typeface="Arial"/>
                <a:sym typeface="Arial"/>
              </a:endParaRPr>
            </a:p>
          </p:txBody>
        </p:sp>
        <p:sp>
          <p:nvSpPr>
            <p:cNvPr id="377" name="Google Shape;377;gf32ed87d32_0_65"/>
            <p:cNvSpPr/>
            <p:nvPr/>
          </p:nvSpPr>
          <p:spPr>
            <a:xfrm>
              <a:off x="40365" y="1583572"/>
              <a:ext cx="405900" cy="405900"/>
            </a:xfrm>
            <a:prstGeom prst="ellipse">
              <a:avLst/>
            </a:prstGeom>
            <a:solidFill>
              <a:schemeClr val="lt1"/>
            </a:solidFill>
            <a:ln cap="flat" cmpd="sng" w="25400">
              <a:solidFill>
                <a:srgbClr val="F694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8" name="Google Shape;378;gf32ed87d32_0_65"/>
          <p:cNvPicPr preferRelativeResize="0"/>
          <p:nvPr/>
        </p:nvPicPr>
        <p:blipFill rotWithShape="1">
          <a:blip r:embed="rId4">
            <a:alphaModFix/>
          </a:blip>
          <a:srcRect b="0" l="0" r="0" t="0"/>
          <a:stretch/>
        </p:blipFill>
        <p:spPr>
          <a:xfrm>
            <a:off x="1283912" y="1633455"/>
            <a:ext cx="3657600" cy="978724"/>
          </a:xfrm>
          <a:prstGeom prst="rect">
            <a:avLst/>
          </a:prstGeom>
          <a:noFill/>
          <a:ln>
            <a:noFill/>
          </a:ln>
        </p:spPr>
      </p:pic>
      <p:sp>
        <p:nvSpPr>
          <p:cNvPr id="379" name="Google Shape;379;gf32ed87d32_0_65"/>
          <p:cNvSpPr/>
          <p:nvPr/>
        </p:nvSpPr>
        <p:spPr>
          <a:xfrm>
            <a:off x="7243843" y="3201930"/>
            <a:ext cx="495600" cy="559500"/>
          </a:xfrm>
          <a:prstGeom prst="downArrow">
            <a:avLst>
              <a:gd fmla="val 50000" name="adj1"/>
              <a:gd fmla="val 50000" name="adj2"/>
            </a:avLst>
          </a:prstGeom>
          <a:solidFill>
            <a:srgbClr val="FFFF00"/>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0" name="Google Shape;380;gf32ed87d32_0_65"/>
          <p:cNvSpPr txBox="1"/>
          <p:nvPr/>
        </p:nvSpPr>
        <p:spPr>
          <a:xfrm>
            <a:off x="5149060" y="1250368"/>
            <a:ext cx="4017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1</a:t>
            </a:r>
            <a:endParaRPr/>
          </a:p>
        </p:txBody>
      </p:sp>
      <p:pic>
        <p:nvPicPr>
          <p:cNvPr id="381" name="Google Shape;381;gf32ed87d32_0_65"/>
          <p:cNvPicPr preferRelativeResize="0"/>
          <p:nvPr/>
        </p:nvPicPr>
        <p:blipFill rotWithShape="1">
          <a:blip r:embed="rId5">
            <a:alphaModFix/>
          </a:blip>
          <a:srcRect b="0" l="0" r="0" t="0"/>
          <a:stretch/>
        </p:blipFill>
        <p:spPr>
          <a:xfrm>
            <a:off x="3597631" y="3792697"/>
            <a:ext cx="4220061" cy="2116687"/>
          </a:xfrm>
          <a:prstGeom prst="rect">
            <a:avLst/>
          </a:prstGeom>
          <a:noFill/>
          <a:ln>
            <a:noFill/>
          </a:ln>
        </p:spPr>
      </p:pic>
      <p:pic>
        <p:nvPicPr>
          <p:cNvPr id="382" name="Google Shape;382;gf32ed87d32_0_65"/>
          <p:cNvPicPr preferRelativeResize="0"/>
          <p:nvPr/>
        </p:nvPicPr>
        <p:blipFill rotWithShape="1">
          <a:blip r:embed="rId6">
            <a:alphaModFix/>
          </a:blip>
          <a:srcRect b="0" l="0" r="0" t="0"/>
          <a:stretch/>
        </p:blipFill>
        <p:spPr>
          <a:xfrm>
            <a:off x="8061306" y="3804020"/>
            <a:ext cx="3840719" cy="1957867"/>
          </a:xfrm>
          <a:prstGeom prst="rect">
            <a:avLst/>
          </a:prstGeom>
          <a:noFill/>
          <a:ln>
            <a:noFill/>
          </a:ln>
        </p:spPr>
      </p:pic>
      <p:sp>
        <p:nvSpPr>
          <p:cNvPr id="383" name="Google Shape;383;gf32ed87d32_0_65"/>
          <p:cNvSpPr txBox="1"/>
          <p:nvPr/>
        </p:nvSpPr>
        <p:spPr>
          <a:xfrm>
            <a:off x="7539427" y="4450580"/>
            <a:ext cx="5820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VS</a:t>
            </a:r>
            <a:endParaRPr/>
          </a:p>
        </p:txBody>
      </p:sp>
      <p:sp>
        <p:nvSpPr>
          <p:cNvPr id="384" name="Google Shape;384;gf32ed87d32_0_65"/>
          <p:cNvSpPr txBox="1"/>
          <p:nvPr/>
        </p:nvSpPr>
        <p:spPr>
          <a:xfrm>
            <a:off x="11902026" y="4273608"/>
            <a:ext cx="41463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Analis Churn dan Membandingkan dengan KPI</a:t>
            </a:r>
            <a:endParaRPr/>
          </a:p>
        </p:txBody>
      </p:sp>
      <p:sp>
        <p:nvSpPr>
          <p:cNvPr id="385" name="Google Shape;385;gf32ed87d32_0_65"/>
          <p:cNvSpPr txBox="1"/>
          <p:nvPr/>
        </p:nvSpPr>
        <p:spPr>
          <a:xfrm>
            <a:off x="5343935" y="1703990"/>
            <a:ext cx="4017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2</a:t>
            </a:r>
            <a:endParaRPr/>
          </a:p>
        </p:txBody>
      </p:sp>
      <p:sp>
        <p:nvSpPr>
          <p:cNvPr id="386" name="Google Shape;386;gf32ed87d32_0_65"/>
          <p:cNvSpPr txBox="1"/>
          <p:nvPr/>
        </p:nvSpPr>
        <p:spPr>
          <a:xfrm>
            <a:off x="5305881" y="2192266"/>
            <a:ext cx="4017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3</a:t>
            </a:r>
            <a:endParaRPr/>
          </a:p>
        </p:txBody>
      </p:sp>
      <p:sp>
        <p:nvSpPr>
          <p:cNvPr id="387" name="Google Shape;387;gf32ed87d32_0_65"/>
          <p:cNvSpPr txBox="1"/>
          <p:nvPr/>
        </p:nvSpPr>
        <p:spPr>
          <a:xfrm>
            <a:off x="5107997" y="2711958"/>
            <a:ext cx="4017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4</a:t>
            </a:r>
            <a:endParaRPr/>
          </a:p>
        </p:txBody>
      </p:sp>
      <p:pic>
        <p:nvPicPr>
          <p:cNvPr id="388" name="Google Shape;388;gf32ed87d32_0_65"/>
          <p:cNvPicPr preferRelativeResize="0"/>
          <p:nvPr/>
        </p:nvPicPr>
        <p:blipFill rotWithShape="1">
          <a:blip r:embed="rId7">
            <a:alphaModFix/>
          </a:blip>
          <a:srcRect b="0" l="0" r="0" t="0"/>
          <a:stretch/>
        </p:blipFill>
        <p:spPr>
          <a:xfrm>
            <a:off x="6676785" y="6310700"/>
            <a:ext cx="2125613" cy="1919289"/>
          </a:xfrm>
          <a:prstGeom prst="rect">
            <a:avLst/>
          </a:prstGeom>
          <a:noFill/>
          <a:ln>
            <a:noFill/>
          </a:ln>
        </p:spPr>
      </p:pic>
      <p:sp>
        <p:nvSpPr>
          <p:cNvPr id="389" name="Google Shape;389;gf32ed87d32_0_65"/>
          <p:cNvSpPr txBox="1"/>
          <p:nvPr/>
        </p:nvSpPr>
        <p:spPr>
          <a:xfrm>
            <a:off x="8763846" y="6896799"/>
            <a:ext cx="41463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Data Analysis &amp; Modelling </a:t>
            </a:r>
            <a:endParaRPr/>
          </a:p>
        </p:txBody>
      </p:sp>
      <p:sp>
        <p:nvSpPr>
          <p:cNvPr id="390" name="Google Shape;390;gf32ed87d32_0_65"/>
          <p:cNvSpPr/>
          <p:nvPr/>
        </p:nvSpPr>
        <p:spPr>
          <a:xfrm>
            <a:off x="7321944" y="5518782"/>
            <a:ext cx="495600" cy="559500"/>
          </a:xfrm>
          <a:prstGeom prst="downArrow">
            <a:avLst>
              <a:gd fmla="val 50000" name="adj1"/>
              <a:gd fmla="val 50000" name="adj2"/>
            </a:avLst>
          </a:prstGeom>
          <a:solidFill>
            <a:srgbClr val="FFFF00"/>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1" name="Google Shape;391;gf32ed87d32_0_65"/>
          <p:cNvSpPr/>
          <p:nvPr/>
        </p:nvSpPr>
        <p:spPr>
          <a:xfrm>
            <a:off x="7437224" y="8407541"/>
            <a:ext cx="495600" cy="559500"/>
          </a:xfrm>
          <a:prstGeom prst="downArrow">
            <a:avLst>
              <a:gd fmla="val 50000" name="adj1"/>
              <a:gd fmla="val 50000" name="adj2"/>
            </a:avLst>
          </a:prstGeom>
          <a:solidFill>
            <a:srgbClr val="FFFF00"/>
          </a:solidFill>
          <a:ln cap="flat" cmpd="sng" w="254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92" name="Google Shape;392;gf32ed87d32_0_65"/>
          <p:cNvPicPr preferRelativeResize="0"/>
          <p:nvPr/>
        </p:nvPicPr>
        <p:blipFill rotWithShape="1">
          <a:blip r:embed="rId8">
            <a:alphaModFix/>
          </a:blip>
          <a:srcRect b="0" l="0" r="0" t="0"/>
          <a:stretch/>
        </p:blipFill>
        <p:spPr>
          <a:xfrm>
            <a:off x="6459334" y="9144702"/>
            <a:ext cx="2220967" cy="1028475"/>
          </a:xfrm>
          <a:prstGeom prst="rect">
            <a:avLst/>
          </a:prstGeom>
          <a:noFill/>
          <a:ln>
            <a:noFill/>
          </a:ln>
        </p:spPr>
      </p:pic>
      <p:sp>
        <p:nvSpPr>
          <p:cNvPr id="393" name="Google Shape;393;gf32ed87d32_0_65"/>
          <p:cNvSpPr txBox="1"/>
          <p:nvPr/>
        </p:nvSpPr>
        <p:spPr>
          <a:xfrm>
            <a:off x="8763845" y="9172501"/>
            <a:ext cx="41463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300" u="none" cap="none" strike="noStrike">
                <a:solidFill>
                  <a:srgbClr val="000000"/>
                </a:solidFill>
                <a:latin typeface="Arial"/>
                <a:ea typeface="Arial"/>
                <a:cs typeface="Arial"/>
                <a:sym typeface="Arial"/>
              </a:rPr>
              <a:t>Strategic Initiatives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397" name="Shape 397"/>
        <p:cNvGrpSpPr/>
        <p:nvPr/>
      </p:nvGrpSpPr>
      <p:grpSpPr>
        <a:xfrm>
          <a:off x="0" y="0"/>
          <a:ext cx="0" cy="0"/>
          <a:chOff x="0" y="0"/>
          <a:chExt cx="0" cy="0"/>
        </a:xfrm>
      </p:grpSpPr>
      <p:pic>
        <p:nvPicPr>
          <p:cNvPr id="398" name="Google Shape;398;gf32ed87d32_0_175"/>
          <p:cNvPicPr preferRelativeResize="0"/>
          <p:nvPr/>
        </p:nvPicPr>
        <p:blipFill rotWithShape="1">
          <a:blip r:embed="rId3">
            <a:alphaModFix amt="22000"/>
          </a:blip>
          <a:srcRect b="0" l="0" r="0" t="0"/>
          <a:stretch/>
        </p:blipFill>
        <p:spPr>
          <a:xfrm>
            <a:off x="13971016" y="7410359"/>
            <a:ext cx="3288283" cy="1141308"/>
          </a:xfrm>
          <a:prstGeom prst="rect">
            <a:avLst/>
          </a:prstGeom>
          <a:noFill/>
          <a:ln>
            <a:noFill/>
          </a:ln>
        </p:spPr>
      </p:pic>
      <p:sp>
        <p:nvSpPr>
          <p:cNvPr id="399" name="Google Shape;399;gf32ed87d32_0_175"/>
          <p:cNvSpPr/>
          <p:nvPr/>
        </p:nvSpPr>
        <p:spPr>
          <a:xfrm>
            <a:off x="3063954" y="2122975"/>
            <a:ext cx="12160092" cy="6041050"/>
          </a:xfrm>
          <a:custGeom>
            <a:rect b="b" l="l" r="r" t="t"/>
            <a:pathLst>
              <a:path extrusionOk="0" h="4832840" w="9728074">
                <a:moveTo>
                  <a:pt x="9603614" y="4832840"/>
                </a:moveTo>
                <a:lnTo>
                  <a:pt x="124460" y="4832840"/>
                </a:lnTo>
                <a:cubicBezTo>
                  <a:pt x="55880" y="4832840"/>
                  <a:pt x="0" y="4776960"/>
                  <a:pt x="0" y="4708380"/>
                </a:cubicBezTo>
                <a:lnTo>
                  <a:pt x="0" y="124460"/>
                </a:lnTo>
                <a:cubicBezTo>
                  <a:pt x="0" y="55880"/>
                  <a:pt x="55880" y="0"/>
                  <a:pt x="124460" y="0"/>
                </a:cubicBezTo>
                <a:lnTo>
                  <a:pt x="9603614" y="0"/>
                </a:lnTo>
                <a:cubicBezTo>
                  <a:pt x="9672194" y="0"/>
                  <a:pt x="9728074" y="55880"/>
                  <a:pt x="9728074" y="124460"/>
                </a:cubicBezTo>
                <a:lnTo>
                  <a:pt x="9728074" y="4708380"/>
                </a:lnTo>
                <a:cubicBezTo>
                  <a:pt x="9728074" y="4776960"/>
                  <a:pt x="9672194" y="4832840"/>
                  <a:pt x="9603614" y="483284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gf32ed87d32_0_175"/>
          <p:cNvSpPr txBox="1"/>
          <p:nvPr/>
        </p:nvSpPr>
        <p:spPr>
          <a:xfrm>
            <a:off x="2322950" y="2337025"/>
            <a:ext cx="13734900" cy="3663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7000"/>
              <a:buFont typeface="Arial"/>
              <a:buNone/>
            </a:pPr>
            <a:r>
              <a:rPr lang="en-US" sz="7000">
                <a:solidFill>
                  <a:srgbClr val="0E2C4B"/>
                </a:solidFill>
              </a:rPr>
              <a:t>S</a:t>
            </a:r>
            <a:r>
              <a:rPr b="0" i="0" lang="en-US" sz="7000" u="none" cap="none" strike="noStrike">
                <a:solidFill>
                  <a:srgbClr val="0E2C4B"/>
                </a:solidFill>
                <a:latin typeface="Arial"/>
                <a:ea typeface="Arial"/>
                <a:cs typeface="Arial"/>
                <a:sym typeface="Arial"/>
              </a:rPr>
              <a:t>tage </a:t>
            </a:r>
            <a:r>
              <a:rPr lang="en-US" sz="7000">
                <a:solidFill>
                  <a:srgbClr val="0E2C4B"/>
                </a:solidFill>
              </a:rPr>
              <a:t>3</a:t>
            </a:r>
            <a:r>
              <a:rPr b="0" i="0" lang="en-US" sz="7000" u="none" cap="none" strike="noStrike">
                <a:solidFill>
                  <a:srgbClr val="0E2C4B"/>
                </a:solidFill>
                <a:latin typeface="Arial"/>
                <a:ea typeface="Arial"/>
                <a:cs typeface="Arial"/>
                <a:sym typeface="Arial"/>
              </a:rPr>
              <a:t>  </a:t>
            </a:r>
            <a:endParaRPr sz="7000">
              <a:solidFill>
                <a:srgbClr val="F36825"/>
              </a:solidFill>
            </a:endParaRPr>
          </a:p>
          <a:p>
            <a:pPr indent="0" lvl="0" marL="0" marR="0" rtl="0" algn="ctr">
              <a:lnSpc>
                <a:spcPct val="120000"/>
              </a:lnSpc>
              <a:spcBef>
                <a:spcPts val="0"/>
              </a:spcBef>
              <a:spcAft>
                <a:spcPts val="0"/>
              </a:spcAft>
              <a:buClr>
                <a:srgbClr val="000000"/>
              </a:buClr>
              <a:buSzPts val="7000"/>
              <a:buFont typeface="Arial"/>
              <a:buNone/>
            </a:pPr>
            <a:r>
              <a:rPr lang="en-US" sz="7000">
                <a:solidFill>
                  <a:srgbClr val="F36825"/>
                </a:solidFill>
              </a:rPr>
              <a:t>Exploratory Data Analysis &amp; Visualization</a:t>
            </a:r>
            <a:endParaRPr b="0" i="0" sz="1400" u="none" cap="none" strike="noStrike">
              <a:solidFill>
                <a:srgbClr val="000000"/>
              </a:solidFill>
              <a:latin typeface="Arial"/>
              <a:ea typeface="Arial"/>
              <a:cs typeface="Arial"/>
              <a:sym typeface="Arial"/>
            </a:endParaRPr>
          </a:p>
        </p:txBody>
      </p:sp>
      <p:pic>
        <p:nvPicPr>
          <p:cNvPr id="401" name="Google Shape;401;gf32ed87d32_0_175"/>
          <p:cNvPicPr preferRelativeResize="0"/>
          <p:nvPr/>
        </p:nvPicPr>
        <p:blipFill rotWithShape="1">
          <a:blip r:embed="rId3">
            <a:alphaModFix amt="22000"/>
          </a:blip>
          <a:srcRect b="0" l="0" r="0" t="0"/>
          <a:stretch/>
        </p:blipFill>
        <p:spPr>
          <a:xfrm>
            <a:off x="2470041" y="2784527"/>
            <a:ext cx="2223382" cy="771699"/>
          </a:xfrm>
          <a:prstGeom prst="rect">
            <a:avLst/>
          </a:prstGeom>
          <a:noFill/>
          <a:ln>
            <a:noFill/>
          </a:ln>
        </p:spPr>
      </p:pic>
      <p:pic>
        <p:nvPicPr>
          <p:cNvPr id="402" name="Google Shape;402;gf32ed87d32_0_175"/>
          <p:cNvPicPr preferRelativeResize="0"/>
          <p:nvPr/>
        </p:nvPicPr>
        <p:blipFill rotWithShape="1">
          <a:blip r:embed="rId4">
            <a:alphaModFix/>
          </a:blip>
          <a:srcRect b="0" l="0" r="0" t="0"/>
          <a:stretch/>
        </p:blipFill>
        <p:spPr>
          <a:xfrm rot="-1251902">
            <a:off x="2297276" y="1924267"/>
            <a:ext cx="2945311" cy="1144990"/>
          </a:xfrm>
          <a:prstGeom prst="rect">
            <a:avLst/>
          </a:prstGeom>
          <a:noFill/>
          <a:ln>
            <a:noFill/>
          </a:ln>
        </p:spPr>
      </p:pic>
      <p:pic>
        <p:nvPicPr>
          <p:cNvPr id="403" name="Google Shape;403;gf32ed87d32_0_175"/>
          <p:cNvPicPr preferRelativeResize="0"/>
          <p:nvPr/>
        </p:nvPicPr>
        <p:blipFill rotWithShape="1">
          <a:blip r:embed="rId5">
            <a:alphaModFix/>
          </a:blip>
          <a:srcRect b="0" l="0" r="0" t="0"/>
          <a:stretch/>
        </p:blipFill>
        <p:spPr>
          <a:xfrm>
            <a:off x="6987650" y="5367375"/>
            <a:ext cx="3939099" cy="2922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407" name="Shape 407"/>
        <p:cNvGrpSpPr/>
        <p:nvPr/>
      </p:nvGrpSpPr>
      <p:grpSpPr>
        <a:xfrm>
          <a:off x="0" y="0"/>
          <a:ext cx="0" cy="0"/>
          <a:chOff x="0" y="0"/>
          <a:chExt cx="0" cy="0"/>
        </a:xfrm>
      </p:grpSpPr>
      <p:sp>
        <p:nvSpPr>
          <p:cNvPr id="408" name="Google Shape;408;gf32ed87d32_0_184"/>
          <p:cNvSpPr txBox="1"/>
          <p:nvPr/>
        </p:nvSpPr>
        <p:spPr>
          <a:xfrm>
            <a:off x="1028700" y="2680350"/>
            <a:ext cx="7651800" cy="3324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400"/>
              <a:t>Dengan menggunakan fungsi </a:t>
            </a:r>
            <a:r>
              <a:rPr b="1" lang="en-US" sz="2400"/>
              <a:t>.info()</a:t>
            </a:r>
            <a:r>
              <a:rPr lang="en-US" sz="2400"/>
              <a:t>, akan diketahui gambaran data yang diteliti. Dari hasil di samping terlihat semua kolom berisi </a:t>
            </a:r>
            <a:r>
              <a:rPr b="1" lang="en-US" sz="2400"/>
              <a:t>10000 non-null data</a:t>
            </a:r>
            <a:r>
              <a:rPr lang="en-US" sz="2400"/>
              <a:t> yang mana dapat diartikan tidak ada data kosong atau </a:t>
            </a:r>
            <a:r>
              <a:rPr b="1" i="1" lang="en-US" sz="2400"/>
              <a:t>no missing value</a:t>
            </a:r>
            <a:r>
              <a:rPr lang="en-US" sz="2400"/>
              <a:t>, sehingga tidak perlu dilakukan </a:t>
            </a:r>
            <a:r>
              <a:rPr i="1" lang="en-US" sz="2400"/>
              <a:t>handling missing value</a:t>
            </a:r>
            <a:r>
              <a:rPr lang="en-US" sz="2400"/>
              <a:t>.</a:t>
            </a:r>
            <a:endParaRPr sz="2400"/>
          </a:p>
        </p:txBody>
      </p:sp>
      <p:grpSp>
        <p:nvGrpSpPr>
          <p:cNvPr id="409" name="Google Shape;409;gf32ed87d32_0_184"/>
          <p:cNvGrpSpPr/>
          <p:nvPr/>
        </p:nvGrpSpPr>
        <p:grpSpPr>
          <a:xfrm>
            <a:off x="1028700" y="1028700"/>
            <a:ext cx="15499800" cy="1537765"/>
            <a:chOff x="0" y="0"/>
            <a:chExt cx="20666400" cy="2050353"/>
          </a:xfrm>
        </p:grpSpPr>
        <p:sp>
          <p:nvSpPr>
            <p:cNvPr id="410" name="Google Shape;410;gf32ed87d32_0_184"/>
            <p:cNvSpPr txBox="1"/>
            <p:nvPr/>
          </p:nvSpPr>
          <p:spPr>
            <a:xfrm>
              <a:off x="0" y="0"/>
              <a:ext cx="20666400" cy="1436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7000"/>
                <a:buFont typeface="Arial"/>
                <a:buNone/>
              </a:pPr>
              <a:r>
                <a:rPr lang="en-US" sz="7000">
                  <a:solidFill>
                    <a:srgbClr val="0E2C4B"/>
                  </a:solidFill>
                </a:rPr>
                <a:t>Check for Missing Value</a:t>
              </a:r>
              <a:endParaRPr b="0" i="0" sz="1400" u="none" cap="none" strike="noStrike">
                <a:solidFill>
                  <a:srgbClr val="000000"/>
                </a:solidFill>
                <a:latin typeface="Arial"/>
                <a:ea typeface="Arial"/>
                <a:cs typeface="Arial"/>
                <a:sym typeface="Arial"/>
              </a:endParaRPr>
            </a:p>
          </p:txBody>
        </p:sp>
        <p:sp>
          <p:nvSpPr>
            <p:cNvPr id="411" name="Google Shape;411;gf32ed87d32_0_184"/>
            <p:cNvSpPr txBox="1"/>
            <p:nvPr/>
          </p:nvSpPr>
          <p:spPr>
            <a:xfrm>
              <a:off x="0" y="1762953"/>
              <a:ext cx="16113000" cy="28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800"/>
                <a:buFont typeface="Arial"/>
                <a:buNone/>
              </a:pPr>
              <a:r>
                <a:t/>
              </a:r>
              <a:endParaRPr b="0" i="0" sz="1400" u="none" cap="none" strike="noStrike">
                <a:solidFill>
                  <a:srgbClr val="000000"/>
                </a:solidFill>
                <a:latin typeface="Arial"/>
                <a:ea typeface="Arial"/>
                <a:cs typeface="Arial"/>
                <a:sym typeface="Arial"/>
              </a:endParaRPr>
            </a:p>
          </p:txBody>
        </p:sp>
      </p:grpSp>
      <p:sp>
        <p:nvSpPr>
          <p:cNvPr id="412" name="Google Shape;412;gf32ed87d32_0_184"/>
          <p:cNvSpPr txBox="1"/>
          <p:nvPr/>
        </p:nvSpPr>
        <p:spPr>
          <a:xfrm>
            <a:off x="1389925" y="6961567"/>
            <a:ext cx="4311000" cy="2154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Clr>
                <a:srgbClr val="000000"/>
              </a:buClr>
              <a:buSzPts val="2200"/>
              <a:buFont typeface="Arial"/>
              <a:buNone/>
            </a:pPr>
            <a:r>
              <a:t/>
            </a:r>
            <a:endParaRPr b="0" i="0" sz="1400" u="none" cap="none" strike="noStrike">
              <a:solidFill>
                <a:srgbClr val="000000"/>
              </a:solidFill>
              <a:latin typeface="Arial"/>
              <a:ea typeface="Arial"/>
              <a:cs typeface="Arial"/>
              <a:sym typeface="Arial"/>
            </a:endParaRPr>
          </a:p>
        </p:txBody>
      </p:sp>
      <p:pic>
        <p:nvPicPr>
          <p:cNvPr id="413" name="Google Shape;413;gf32ed87d32_0_184"/>
          <p:cNvPicPr preferRelativeResize="0"/>
          <p:nvPr/>
        </p:nvPicPr>
        <p:blipFill rotWithShape="1">
          <a:blip r:embed="rId3">
            <a:alphaModFix/>
          </a:blip>
          <a:srcRect b="0" l="0" r="0" t="0"/>
          <a:stretch/>
        </p:blipFill>
        <p:spPr>
          <a:xfrm>
            <a:off x="15703975" y="114450"/>
            <a:ext cx="2431426" cy="1803874"/>
          </a:xfrm>
          <a:prstGeom prst="rect">
            <a:avLst/>
          </a:prstGeom>
          <a:noFill/>
          <a:ln>
            <a:noFill/>
          </a:ln>
        </p:spPr>
      </p:pic>
      <p:sp>
        <p:nvSpPr>
          <p:cNvPr id="414" name="Google Shape;414;gf32ed87d32_0_184"/>
          <p:cNvSpPr txBox="1"/>
          <p:nvPr/>
        </p:nvSpPr>
        <p:spPr>
          <a:xfrm>
            <a:off x="1044825" y="2680350"/>
            <a:ext cx="255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Roboto"/>
              <a:ea typeface="Roboto"/>
              <a:cs typeface="Roboto"/>
              <a:sym typeface="Roboto"/>
            </a:endParaRPr>
          </a:p>
        </p:txBody>
      </p:sp>
      <p:sp>
        <p:nvSpPr>
          <p:cNvPr id="415" name="Google Shape;415;gf32ed87d32_0_184"/>
          <p:cNvSpPr txBox="1"/>
          <p:nvPr/>
        </p:nvSpPr>
        <p:spPr>
          <a:xfrm>
            <a:off x="9560725" y="2680350"/>
            <a:ext cx="255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Roboto"/>
              <a:ea typeface="Roboto"/>
              <a:cs typeface="Roboto"/>
              <a:sym typeface="Roboto"/>
            </a:endParaRPr>
          </a:p>
        </p:txBody>
      </p:sp>
      <p:pic>
        <p:nvPicPr>
          <p:cNvPr id="416" name="Google Shape;416;gf32ed87d32_0_184"/>
          <p:cNvPicPr preferRelativeResize="0"/>
          <p:nvPr/>
        </p:nvPicPr>
        <p:blipFill>
          <a:blip r:embed="rId4">
            <a:alphaModFix/>
          </a:blip>
          <a:stretch>
            <a:fillRect/>
          </a:stretch>
        </p:blipFill>
        <p:spPr>
          <a:xfrm>
            <a:off x="9097000" y="2566475"/>
            <a:ext cx="8248825" cy="7448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99" name="Shape 99"/>
        <p:cNvGrpSpPr/>
        <p:nvPr/>
      </p:nvGrpSpPr>
      <p:grpSpPr>
        <a:xfrm>
          <a:off x="0" y="0"/>
          <a:ext cx="0" cy="0"/>
          <a:chOff x="0" y="0"/>
          <a:chExt cx="0" cy="0"/>
        </a:xfrm>
      </p:grpSpPr>
      <p:sp>
        <p:nvSpPr>
          <p:cNvPr id="100" name="Google Shape;100;p2"/>
          <p:cNvSpPr/>
          <p:nvPr/>
        </p:nvSpPr>
        <p:spPr>
          <a:xfrm>
            <a:off x="8577180" y="236488"/>
            <a:ext cx="9381150" cy="9814023"/>
          </a:xfrm>
          <a:custGeom>
            <a:rect b="b" l="l" r="r" t="t"/>
            <a:pathLst>
              <a:path extrusionOk="0" h="7851218" w="7504919">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9"/>
                  <a:pt x="7449038" y="7851218"/>
                  <a:pt x="7380459" y="785121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 name="Google Shape;101;p2"/>
          <p:cNvGrpSpPr/>
          <p:nvPr/>
        </p:nvGrpSpPr>
        <p:grpSpPr>
          <a:xfrm>
            <a:off x="9619273" y="1465850"/>
            <a:ext cx="7642003" cy="6408149"/>
            <a:chOff x="0" y="-47617"/>
            <a:chExt cx="10189336" cy="8544199"/>
          </a:xfrm>
        </p:grpSpPr>
        <p:cxnSp>
          <p:nvCxnSpPr>
            <p:cNvPr id="102" name="Google Shape;102;p2"/>
            <p:cNvCxnSpPr/>
            <p:nvPr/>
          </p:nvCxnSpPr>
          <p:spPr>
            <a:xfrm>
              <a:off x="2532" y="1113649"/>
              <a:ext cx="10184170" cy="0"/>
            </a:xfrm>
            <a:prstGeom prst="straightConnector1">
              <a:avLst/>
            </a:prstGeom>
            <a:noFill/>
            <a:ln cap="rnd" cmpd="sng" w="101600">
              <a:solidFill>
                <a:srgbClr val="F2F3F4"/>
              </a:solidFill>
              <a:prstDash val="solid"/>
              <a:round/>
              <a:headEnd len="sm" w="sm" type="none"/>
              <a:tailEnd len="sm" w="sm" type="none"/>
            </a:ln>
          </p:spPr>
        </p:cxnSp>
        <p:cxnSp>
          <p:nvCxnSpPr>
            <p:cNvPr id="103" name="Google Shape;103;p2"/>
            <p:cNvCxnSpPr/>
            <p:nvPr/>
          </p:nvCxnSpPr>
          <p:spPr>
            <a:xfrm>
              <a:off x="2532" y="2959382"/>
              <a:ext cx="10184170" cy="0"/>
            </a:xfrm>
            <a:prstGeom prst="straightConnector1">
              <a:avLst/>
            </a:prstGeom>
            <a:noFill/>
            <a:ln cap="rnd" cmpd="sng" w="101600">
              <a:solidFill>
                <a:srgbClr val="F2F3F4"/>
              </a:solidFill>
              <a:prstDash val="solid"/>
              <a:round/>
              <a:headEnd len="sm" w="sm" type="none"/>
              <a:tailEnd len="sm" w="sm" type="none"/>
            </a:ln>
          </p:spPr>
        </p:cxnSp>
        <p:cxnSp>
          <p:nvCxnSpPr>
            <p:cNvPr id="104" name="Google Shape;104;p2"/>
            <p:cNvCxnSpPr/>
            <p:nvPr/>
          </p:nvCxnSpPr>
          <p:spPr>
            <a:xfrm>
              <a:off x="2532" y="4805116"/>
              <a:ext cx="10184170" cy="0"/>
            </a:xfrm>
            <a:prstGeom prst="straightConnector1">
              <a:avLst/>
            </a:prstGeom>
            <a:noFill/>
            <a:ln cap="rnd" cmpd="sng" w="101600">
              <a:solidFill>
                <a:srgbClr val="F2F3F4"/>
              </a:solidFill>
              <a:prstDash val="solid"/>
              <a:round/>
              <a:headEnd len="sm" w="sm" type="none"/>
              <a:tailEnd len="sm" w="sm" type="none"/>
            </a:ln>
          </p:spPr>
        </p:cxnSp>
        <p:cxnSp>
          <p:nvCxnSpPr>
            <p:cNvPr id="105" name="Google Shape;105;p2"/>
            <p:cNvCxnSpPr/>
            <p:nvPr/>
          </p:nvCxnSpPr>
          <p:spPr>
            <a:xfrm>
              <a:off x="0" y="6650849"/>
              <a:ext cx="10186702" cy="0"/>
            </a:xfrm>
            <a:prstGeom prst="straightConnector1">
              <a:avLst/>
            </a:prstGeom>
            <a:noFill/>
            <a:ln cap="rnd" cmpd="sng" w="101600">
              <a:solidFill>
                <a:srgbClr val="F2F3F4"/>
              </a:solidFill>
              <a:prstDash val="solid"/>
              <a:round/>
              <a:headEnd len="sm" w="sm" type="none"/>
              <a:tailEnd len="sm" w="sm" type="none"/>
            </a:ln>
          </p:spPr>
        </p:cxnSp>
        <p:cxnSp>
          <p:nvCxnSpPr>
            <p:cNvPr id="106" name="Google Shape;106;p2"/>
            <p:cNvCxnSpPr/>
            <p:nvPr/>
          </p:nvCxnSpPr>
          <p:spPr>
            <a:xfrm>
              <a:off x="308" y="8496582"/>
              <a:ext cx="10186394" cy="0"/>
            </a:xfrm>
            <a:prstGeom prst="straightConnector1">
              <a:avLst/>
            </a:prstGeom>
            <a:noFill/>
            <a:ln cap="rnd" cmpd="sng" w="101600">
              <a:solidFill>
                <a:srgbClr val="F2F3F4"/>
              </a:solidFill>
              <a:prstDash val="solid"/>
              <a:round/>
              <a:headEnd len="sm" w="sm" type="none"/>
              <a:tailEnd len="sm" w="sm" type="none"/>
            </a:ln>
          </p:spPr>
        </p:cxnSp>
        <p:sp>
          <p:nvSpPr>
            <p:cNvPr id="107" name="Google Shape;107;p2"/>
            <p:cNvSpPr txBox="1"/>
            <p:nvPr/>
          </p:nvSpPr>
          <p:spPr>
            <a:xfrm>
              <a:off x="2537" y="-47617"/>
              <a:ext cx="9857400" cy="492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Clr>
                  <a:srgbClr val="000000"/>
                </a:buClr>
                <a:buSzPts val="2400"/>
                <a:buFont typeface="Arial"/>
                <a:buNone/>
              </a:pPr>
              <a:r>
                <a:rPr lang="en-US" sz="2400">
                  <a:solidFill>
                    <a:srgbClr val="0E2C4B"/>
                  </a:solidFill>
                </a:rPr>
                <a:t>Stage 1 - Understanding</a:t>
              </a:r>
              <a:endParaRPr b="0" i="1" sz="1400" u="none" cap="none" strike="noStrike">
                <a:solidFill>
                  <a:srgbClr val="000000"/>
                </a:solidFill>
                <a:latin typeface="Arial"/>
                <a:ea typeface="Arial"/>
                <a:cs typeface="Arial"/>
                <a:sym typeface="Arial"/>
              </a:endParaRPr>
            </a:p>
          </p:txBody>
        </p:sp>
        <p:sp>
          <p:nvSpPr>
            <p:cNvPr id="108" name="Google Shape;108;p2"/>
            <p:cNvSpPr txBox="1"/>
            <p:nvPr/>
          </p:nvSpPr>
          <p:spPr>
            <a:xfrm>
              <a:off x="2536" y="1798114"/>
              <a:ext cx="9147600" cy="492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Clr>
                  <a:srgbClr val="000000"/>
                </a:buClr>
                <a:buSzPts val="2400"/>
                <a:buFont typeface="Arial"/>
                <a:buNone/>
              </a:pPr>
              <a:r>
                <a:rPr lang="en-US" sz="2400">
                  <a:solidFill>
                    <a:srgbClr val="0E2C4B"/>
                  </a:solidFill>
                </a:rPr>
                <a:t>Stage 2 - </a:t>
              </a:r>
              <a:r>
                <a:rPr lang="en-US" sz="2400">
                  <a:solidFill>
                    <a:srgbClr val="0E2C4B"/>
                  </a:solidFill>
                </a:rPr>
                <a:t>Identify</a:t>
              </a:r>
              <a:endParaRPr b="0" i="0" sz="1400" u="none" cap="none" strike="noStrike">
                <a:solidFill>
                  <a:srgbClr val="000000"/>
                </a:solidFill>
                <a:latin typeface="Arial"/>
                <a:ea typeface="Arial"/>
                <a:cs typeface="Arial"/>
                <a:sym typeface="Arial"/>
              </a:endParaRPr>
            </a:p>
          </p:txBody>
        </p:sp>
        <p:sp>
          <p:nvSpPr>
            <p:cNvPr id="109" name="Google Shape;109;p2"/>
            <p:cNvSpPr txBox="1"/>
            <p:nvPr/>
          </p:nvSpPr>
          <p:spPr>
            <a:xfrm>
              <a:off x="2536" y="3643849"/>
              <a:ext cx="10186800" cy="492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Clr>
                  <a:schemeClr val="dk1"/>
                </a:buClr>
                <a:buSzPts val="2400"/>
                <a:buFont typeface="Arial"/>
                <a:buNone/>
              </a:pPr>
              <a:r>
                <a:rPr lang="en-US" sz="2400">
                  <a:solidFill>
                    <a:srgbClr val="0E2C4B"/>
                  </a:solidFill>
                </a:rPr>
                <a:t>Stage 3 - Exploratory Data Analysis and Visualization </a:t>
              </a:r>
              <a:endParaRPr b="1" i="0" sz="2400" u="none" cap="none" strike="noStrike">
                <a:solidFill>
                  <a:srgbClr val="0E2C4B"/>
                </a:solidFill>
                <a:latin typeface="Arial"/>
                <a:ea typeface="Arial"/>
                <a:cs typeface="Arial"/>
                <a:sym typeface="Arial"/>
              </a:endParaRPr>
            </a:p>
          </p:txBody>
        </p:sp>
        <p:sp>
          <p:nvSpPr>
            <p:cNvPr id="110" name="Google Shape;110;p2"/>
            <p:cNvSpPr txBox="1"/>
            <p:nvPr/>
          </p:nvSpPr>
          <p:spPr>
            <a:xfrm>
              <a:off x="2532" y="5489575"/>
              <a:ext cx="9147600" cy="492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Clr>
                  <a:srgbClr val="000000"/>
                </a:buClr>
                <a:buSzPts val="2400"/>
                <a:buFont typeface="Arial"/>
                <a:buNone/>
              </a:pPr>
              <a:r>
                <a:rPr lang="en-US" sz="2400">
                  <a:solidFill>
                    <a:srgbClr val="0E2C4B"/>
                  </a:solidFill>
                </a:rPr>
                <a:t>Stage 4 - Data Preprocessing</a:t>
              </a:r>
              <a:endParaRPr b="0" i="0" sz="2400" u="none" cap="none" strike="noStrike">
                <a:solidFill>
                  <a:srgbClr val="0E2C4B"/>
                </a:solidFill>
                <a:latin typeface="Arial"/>
                <a:ea typeface="Arial"/>
                <a:cs typeface="Arial"/>
                <a:sym typeface="Arial"/>
              </a:endParaRPr>
            </a:p>
          </p:txBody>
        </p:sp>
        <p:sp>
          <p:nvSpPr>
            <p:cNvPr id="111" name="Google Shape;111;p2"/>
            <p:cNvSpPr txBox="1"/>
            <p:nvPr/>
          </p:nvSpPr>
          <p:spPr>
            <a:xfrm>
              <a:off x="2532" y="7335308"/>
              <a:ext cx="9147600" cy="492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Clr>
                  <a:schemeClr val="dk1"/>
                </a:buClr>
                <a:buSzPts val="2400"/>
                <a:buFont typeface="Arial"/>
                <a:buNone/>
              </a:pPr>
              <a:r>
                <a:rPr lang="en-US" sz="2400">
                  <a:solidFill>
                    <a:srgbClr val="0E2C4B"/>
                  </a:solidFill>
                </a:rPr>
                <a:t>Stage 5 - Modelling</a:t>
              </a:r>
              <a:endParaRPr b="1" i="1" sz="1400" u="none" cap="none" strike="noStrike">
                <a:solidFill>
                  <a:srgbClr val="000000"/>
                </a:solidFill>
                <a:latin typeface="Arial"/>
                <a:ea typeface="Arial"/>
                <a:cs typeface="Arial"/>
                <a:sym typeface="Arial"/>
              </a:endParaRPr>
            </a:p>
          </p:txBody>
        </p:sp>
      </p:grpSp>
      <p:grpSp>
        <p:nvGrpSpPr>
          <p:cNvPr id="112" name="Google Shape;112;p2"/>
          <p:cNvGrpSpPr/>
          <p:nvPr/>
        </p:nvGrpSpPr>
        <p:grpSpPr>
          <a:xfrm>
            <a:off x="1028700" y="1249500"/>
            <a:ext cx="6173100" cy="2604635"/>
            <a:chOff x="0" y="0"/>
            <a:chExt cx="8230800" cy="4497730"/>
          </a:xfrm>
        </p:grpSpPr>
        <p:sp>
          <p:nvSpPr>
            <p:cNvPr id="113" name="Google Shape;113;p2"/>
            <p:cNvSpPr/>
            <p:nvPr/>
          </p:nvSpPr>
          <p:spPr>
            <a:xfrm>
              <a:off x="0" y="3397063"/>
              <a:ext cx="6702580" cy="1100667"/>
            </a:xfrm>
            <a:custGeom>
              <a:rect b="b" l="l" r="r" t="t"/>
              <a:pathLst>
                <a:path extrusionOk="0" h="660400" w="4021548">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
            <p:cNvSpPr txBox="1"/>
            <p:nvPr/>
          </p:nvSpPr>
          <p:spPr>
            <a:xfrm>
              <a:off x="0" y="0"/>
              <a:ext cx="8230800" cy="2551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9600"/>
                <a:buFont typeface="Arial"/>
                <a:buNone/>
              </a:pPr>
              <a:r>
                <a:rPr b="0" i="0" lang="en-US" sz="9600" u="none" cap="none" strike="noStrike">
                  <a:solidFill>
                    <a:srgbClr val="0E2C4B"/>
                  </a:solidFill>
                  <a:latin typeface="Arial"/>
                  <a:ea typeface="Arial"/>
                  <a:cs typeface="Arial"/>
                  <a:sym typeface="Arial"/>
                </a:rPr>
                <a:t>Daftar Isi</a:t>
              </a:r>
              <a:endParaRPr b="0" i="0" sz="9600" u="none" cap="none" strike="noStrike">
                <a:solidFill>
                  <a:srgbClr val="000000"/>
                </a:solidFill>
                <a:latin typeface="Arial"/>
                <a:ea typeface="Arial"/>
                <a:cs typeface="Arial"/>
                <a:sym typeface="Arial"/>
              </a:endParaRPr>
            </a:p>
          </p:txBody>
        </p:sp>
        <p:sp>
          <p:nvSpPr>
            <p:cNvPr id="115" name="Google Shape;115;p2"/>
            <p:cNvSpPr txBox="1"/>
            <p:nvPr/>
          </p:nvSpPr>
          <p:spPr>
            <a:xfrm>
              <a:off x="693230" y="3632366"/>
              <a:ext cx="5587800" cy="744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800"/>
                <a:buFont typeface="Arial"/>
                <a:buNone/>
              </a:pPr>
              <a:r>
                <a:rPr b="0" i="0" lang="en-US" sz="2800" u="none" cap="none" strike="noStrike">
                  <a:solidFill>
                    <a:srgbClr val="FFFFFF"/>
                  </a:solidFill>
                  <a:latin typeface="Arial"/>
                  <a:ea typeface="Arial"/>
                  <a:cs typeface="Arial"/>
                  <a:sym typeface="Arial"/>
                </a:rPr>
                <a:t>Poin-poin Diskusi</a:t>
              </a:r>
              <a:endParaRPr b="0" i="0" sz="1400" u="none" cap="none" strike="noStrike">
                <a:solidFill>
                  <a:srgbClr val="000000"/>
                </a:solidFill>
                <a:latin typeface="Arial"/>
                <a:ea typeface="Arial"/>
                <a:cs typeface="Arial"/>
                <a:sym typeface="Arial"/>
              </a:endParaRPr>
            </a:p>
          </p:txBody>
        </p:sp>
      </p:grpSp>
      <p:pic>
        <p:nvPicPr>
          <p:cNvPr id="116" name="Google Shape;116;p2"/>
          <p:cNvPicPr preferRelativeResize="0"/>
          <p:nvPr/>
        </p:nvPicPr>
        <p:blipFill rotWithShape="1">
          <a:blip r:embed="rId3">
            <a:alphaModFix/>
          </a:blip>
          <a:srcRect b="0" l="0" r="0" t="0"/>
          <a:stretch/>
        </p:blipFill>
        <p:spPr>
          <a:xfrm>
            <a:off x="427650" y="8131000"/>
            <a:ext cx="2431426" cy="18038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420" name="Shape 420"/>
        <p:cNvGrpSpPr/>
        <p:nvPr/>
      </p:nvGrpSpPr>
      <p:grpSpPr>
        <a:xfrm>
          <a:off x="0" y="0"/>
          <a:ext cx="0" cy="0"/>
          <a:chOff x="0" y="0"/>
          <a:chExt cx="0" cy="0"/>
        </a:xfrm>
      </p:grpSpPr>
      <p:sp>
        <p:nvSpPr>
          <p:cNvPr id="421" name="Google Shape;421;gf32ed87d32_0_196"/>
          <p:cNvSpPr txBox="1"/>
          <p:nvPr/>
        </p:nvSpPr>
        <p:spPr>
          <a:xfrm>
            <a:off x="1028700" y="2680350"/>
            <a:ext cx="7651800" cy="4433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400"/>
              <a:t>Statistika deskriptif dilakukan dengan menggunakan fungsi </a:t>
            </a:r>
            <a:r>
              <a:rPr b="1" lang="en-US" sz="2400"/>
              <a:t>.describe()</a:t>
            </a:r>
            <a:r>
              <a:rPr lang="en-US" sz="2400"/>
              <a:t>. Disini akan ditampilkan </a:t>
            </a:r>
            <a:r>
              <a:rPr b="1" lang="en-US" sz="2400"/>
              <a:t>rata-rata</a:t>
            </a:r>
            <a:r>
              <a:rPr lang="en-US" sz="2400"/>
              <a:t>, </a:t>
            </a:r>
            <a:r>
              <a:rPr b="1" lang="en-US" sz="2400"/>
              <a:t>minimum</a:t>
            </a:r>
            <a:r>
              <a:rPr lang="en-US" sz="2400"/>
              <a:t>, dan </a:t>
            </a:r>
            <a:r>
              <a:rPr b="1" lang="en-US" sz="2400"/>
              <a:t>maksimum</a:t>
            </a:r>
            <a:r>
              <a:rPr lang="en-US" sz="2400"/>
              <a:t> tiap kolom yang bertipe data numerik. Berikut beberapa kesimpulan dari statistika deskriptif.</a:t>
            </a:r>
            <a:endParaRPr sz="2400"/>
          </a:p>
          <a:p>
            <a:pPr indent="0" lvl="0" marL="0" rtl="0" algn="l">
              <a:lnSpc>
                <a:spcPct val="150000"/>
              </a:lnSpc>
              <a:spcBef>
                <a:spcPts val="0"/>
              </a:spcBef>
              <a:spcAft>
                <a:spcPts val="0"/>
              </a:spcAft>
              <a:buNone/>
            </a:pPr>
            <a:r>
              <a:t/>
            </a:r>
            <a:endParaRPr sz="2400"/>
          </a:p>
          <a:p>
            <a:pPr indent="0" lvl="0" marL="0" rtl="0" algn="l">
              <a:lnSpc>
                <a:spcPct val="150000"/>
              </a:lnSpc>
              <a:spcBef>
                <a:spcPts val="0"/>
              </a:spcBef>
              <a:spcAft>
                <a:spcPts val="0"/>
              </a:spcAft>
              <a:buNone/>
            </a:pPr>
            <a:r>
              <a:rPr b="1" lang="en-US" sz="2400"/>
              <a:t>Umur</a:t>
            </a:r>
            <a:r>
              <a:rPr lang="en-US" sz="2400"/>
              <a:t> pelanggan </a:t>
            </a:r>
            <a:r>
              <a:rPr b="1" lang="en-US" sz="2400"/>
              <a:t>rata-rata 39 tahun</a:t>
            </a:r>
            <a:r>
              <a:rPr lang="en-US" sz="2400"/>
              <a:t> dengan </a:t>
            </a:r>
            <a:r>
              <a:rPr b="1" lang="en-US" sz="2400"/>
              <a:t>usia termuda 18 tahun</a:t>
            </a:r>
            <a:r>
              <a:rPr lang="en-US" sz="2400"/>
              <a:t> dan </a:t>
            </a:r>
            <a:r>
              <a:rPr b="1" lang="en-US" sz="2400"/>
              <a:t>tertua 92 tahun</a:t>
            </a:r>
            <a:r>
              <a:rPr lang="en-US" sz="2400"/>
              <a:t>.</a:t>
            </a:r>
            <a:endParaRPr sz="2400"/>
          </a:p>
        </p:txBody>
      </p:sp>
      <p:grpSp>
        <p:nvGrpSpPr>
          <p:cNvPr id="422" name="Google Shape;422;gf32ed87d32_0_196"/>
          <p:cNvGrpSpPr/>
          <p:nvPr/>
        </p:nvGrpSpPr>
        <p:grpSpPr>
          <a:xfrm>
            <a:off x="1028700" y="1028700"/>
            <a:ext cx="15499800" cy="1537765"/>
            <a:chOff x="0" y="0"/>
            <a:chExt cx="20666400" cy="2050353"/>
          </a:xfrm>
        </p:grpSpPr>
        <p:sp>
          <p:nvSpPr>
            <p:cNvPr id="423" name="Google Shape;423;gf32ed87d32_0_196"/>
            <p:cNvSpPr txBox="1"/>
            <p:nvPr/>
          </p:nvSpPr>
          <p:spPr>
            <a:xfrm>
              <a:off x="0" y="0"/>
              <a:ext cx="20666400" cy="1436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7000"/>
                <a:buFont typeface="Arial"/>
                <a:buNone/>
              </a:pPr>
              <a:r>
                <a:rPr lang="en-US" sz="7000">
                  <a:solidFill>
                    <a:srgbClr val="0E2C4B"/>
                  </a:solidFill>
                </a:rPr>
                <a:t>Descriptive Statistic</a:t>
              </a:r>
              <a:endParaRPr b="0" i="0" sz="1400" u="none" cap="none" strike="noStrike">
                <a:solidFill>
                  <a:srgbClr val="000000"/>
                </a:solidFill>
                <a:latin typeface="Arial"/>
                <a:ea typeface="Arial"/>
                <a:cs typeface="Arial"/>
                <a:sym typeface="Arial"/>
              </a:endParaRPr>
            </a:p>
          </p:txBody>
        </p:sp>
        <p:sp>
          <p:nvSpPr>
            <p:cNvPr id="424" name="Google Shape;424;gf32ed87d32_0_196"/>
            <p:cNvSpPr txBox="1"/>
            <p:nvPr/>
          </p:nvSpPr>
          <p:spPr>
            <a:xfrm>
              <a:off x="0" y="1762953"/>
              <a:ext cx="16113000" cy="28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800"/>
                <a:buFont typeface="Arial"/>
                <a:buNone/>
              </a:pPr>
              <a:r>
                <a:t/>
              </a:r>
              <a:endParaRPr b="0" i="0" sz="1400" u="none" cap="none" strike="noStrike">
                <a:solidFill>
                  <a:srgbClr val="000000"/>
                </a:solidFill>
                <a:latin typeface="Arial"/>
                <a:ea typeface="Arial"/>
                <a:cs typeface="Arial"/>
                <a:sym typeface="Arial"/>
              </a:endParaRPr>
            </a:p>
          </p:txBody>
        </p:sp>
      </p:grpSp>
      <p:sp>
        <p:nvSpPr>
          <p:cNvPr id="425" name="Google Shape;425;gf32ed87d32_0_196"/>
          <p:cNvSpPr txBox="1"/>
          <p:nvPr/>
        </p:nvSpPr>
        <p:spPr>
          <a:xfrm>
            <a:off x="1389925" y="6961567"/>
            <a:ext cx="4311000" cy="2154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Clr>
                <a:srgbClr val="000000"/>
              </a:buClr>
              <a:buSzPts val="2200"/>
              <a:buFont typeface="Arial"/>
              <a:buNone/>
            </a:pPr>
            <a:r>
              <a:t/>
            </a:r>
            <a:endParaRPr b="0" i="0" sz="1400" u="none" cap="none" strike="noStrike">
              <a:solidFill>
                <a:srgbClr val="000000"/>
              </a:solidFill>
              <a:latin typeface="Arial"/>
              <a:ea typeface="Arial"/>
              <a:cs typeface="Arial"/>
              <a:sym typeface="Arial"/>
            </a:endParaRPr>
          </a:p>
        </p:txBody>
      </p:sp>
      <p:pic>
        <p:nvPicPr>
          <p:cNvPr id="426" name="Google Shape;426;gf32ed87d32_0_196"/>
          <p:cNvPicPr preferRelativeResize="0"/>
          <p:nvPr/>
        </p:nvPicPr>
        <p:blipFill rotWithShape="1">
          <a:blip r:embed="rId3">
            <a:alphaModFix/>
          </a:blip>
          <a:srcRect b="0" l="0" r="0" t="0"/>
          <a:stretch/>
        </p:blipFill>
        <p:spPr>
          <a:xfrm>
            <a:off x="15703975" y="114450"/>
            <a:ext cx="2431426" cy="1803874"/>
          </a:xfrm>
          <a:prstGeom prst="rect">
            <a:avLst/>
          </a:prstGeom>
          <a:noFill/>
          <a:ln>
            <a:noFill/>
          </a:ln>
        </p:spPr>
      </p:pic>
      <p:sp>
        <p:nvSpPr>
          <p:cNvPr id="427" name="Google Shape;427;gf32ed87d32_0_196"/>
          <p:cNvSpPr txBox="1"/>
          <p:nvPr/>
        </p:nvSpPr>
        <p:spPr>
          <a:xfrm>
            <a:off x="9560725" y="2680350"/>
            <a:ext cx="255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Roboto"/>
              <a:ea typeface="Roboto"/>
              <a:cs typeface="Roboto"/>
              <a:sym typeface="Roboto"/>
            </a:endParaRPr>
          </a:p>
        </p:txBody>
      </p:sp>
      <p:pic>
        <p:nvPicPr>
          <p:cNvPr id="428" name="Google Shape;428;gf32ed87d32_0_196"/>
          <p:cNvPicPr preferRelativeResize="0"/>
          <p:nvPr/>
        </p:nvPicPr>
        <p:blipFill>
          <a:blip r:embed="rId4">
            <a:alphaModFix/>
          </a:blip>
          <a:stretch>
            <a:fillRect/>
          </a:stretch>
        </p:blipFill>
        <p:spPr>
          <a:xfrm>
            <a:off x="536213" y="7413927"/>
            <a:ext cx="17215574" cy="2027575"/>
          </a:xfrm>
          <a:prstGeom prst="rect">
            <a:avLst/>
          </a:prstGeom>
          <a:noFill/>
          <a:ln>
            <a:noFill/>
          </a:ln>
        </p:spPr>
      </p:pic>
      <p:sp>
        <p:nvSpPr>
          <p:cNvPr id="429" name="Google Shape;429;gf32ed87d32_0_196"/>
          <p:cNvSpPr txBox="1"/>
          <p:nvPr/>
        </p:nvSpPr>
        <p:spPr>
          <a:xfrm>
            <a:off x="9185225" y="2680350"/>
            <a:ext cx="7651800" cy="3879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US" sz="2400">
                <a:solidFill>
                  <a:schemeClr val="dk1"/>
                </a:solidFill>
              </a:rPr>
              <a:t>Gaji</a:t>
            </a:r>
            <a:r>
              <a:rPr lang="en-US" sz="2400">
                <a:solidFill>
                  <a:schemeClr val="dk1"/>
                </a:solidFill>
              </a:rPr>
              <a:t> pelanggan </a:t>
            </a:r>
            <a:r>
              <a:rPr b="1" lang="en-US" sz="2400">
                <a:solidFill>
                  <a:schemeClr val="dk1"/>
                </a:solidFill>
              </a:rPr>
              <a:t>rata-rata $100,090</a:t>
            </a:r>
            <a:r>
              <a:rPr lang="en-US" sz="2400">
                <a:solidFill>
                  <a:schemeClr val="dk1"/>
                </a:solidFill>
              </a:rPr>
              <a:t> dengan </a:t>
            </a:r>
            <a:r>
              <a:rPr b="1" lang="en-US" sz="2400">
                <a:solidFill>
                  <a:schemeClr val="dk1"/>
                </a:solidFill>
              </a:rPr>
              <a:t>gaji terendah $11</a:t>
            </a:r>
            <a:r>
              <a:rPr lang="en-US" sz="2400">
                <a:solidFill>
                  <a:schemeClr val="dk1"/>
                </a:solidFill>
              </a:rPr>
              <a:t> dan </a:t>
            </a:r>
            <a:r>
              <a:rPr b="1" lang="en-US" sz="2400">
                <a:solidFill>
                  <a:schemeClr val="dk1"/>
                </a:solidFill>
              </a:rPr>
              <a:t>tertinggi $199,992</a:t>
            </a:r>
            <a:r>
              <a:rPr lang="en-US" sz="2400">
                <a:solidFill>
                  <a:schemeClr val="dk1"/>
                </a:solidFill>
              </a:rPr>
              <a:t>.</a:t>
            </a:r>
            <a:endParaRPr sz="2400"/>
          </a:p>
          <a:p>
            <a:pPr indent="0" lvl="0" marL="0" rtl="0" algn="l">
              <a:lnSpc>
                <a:spcPct val="150000"/>
              </a:lnSpc>
              <a:spcBef>
                <a:spcPts val="0"/>
              </a:spcBef>
              <a:spcAft>
                <a:spcPts val="0"/>
              </a:spcAft>
              <a:buNone/>
            </a:pPr>
            <a:r>
              <a:t/>
            </a:r>
            <a:endParaRPr sz="2400"/>
          </a:p>
          <a:p>
            <a:pPr indent="0" lvl="0" marL="0" rtl="0" algn="l">
              <a:lnSpc>
                <a:spcPct val="150000"/>
              </a:lnSpc>
              <a:spcBef>
                <a:spcPts val="0"/>
              </a:spcBef>
              <a:spcAft>
                <a:spcPts val="0"/>
              </a:spcAft>
              <a:buNone/>
            </a:pPr>
            <a:r>
              <a:rPr lang="en-US" sz="2400"/>
              <a:t>Sebanyak </a:t>
            </a:r>
            <a:r>
              <a:rPr b="1" lang="en-US" sz="2400"/>
              <a:t>71% pelanggan memiliki credit card</a:t>
            </a:r>
            <a:r>
              <a:rPr lang="en-US" sz="2400"/>
              <a:t>.</a:t>
            </a:r>
            <a:endParaRPr sz="2400"/>
          </a:p>
          <a:p>
            <a:pPr indent="0" lvl="0" marL="0" rtl="0" algn="l">
              <a:lnSpc>
                <a:spcPct val="150000"/>
              </a:lnSpc>
              <a:spcBef>
                <a:spcPts val="0"/>
              </a:spcBef>
              <a:spcAft>
                <a:spcPts val="0"/>
              </a:spcAft>
              <a:buNone/>
            </a:pPr>
            <a:r>
              <a:t/>
            </a:r>
            <a:endParaRPr sz="2400"/>
          </a:p>
          <a:p>
            <a:pPr indent="0" lvl="0" marL="0" rtl="0" algn="l">
              <a:lnSpc>
                <a:spcPct val="150000"/>
              </a:lnSpc>
              <a:spcBef>
                <a:spcPts val="0"/>
              </a:spcBef>
              <a:spcAft>
                <a:spcPts val="0"/>
              </a:spcAft>
              <a:buNone/>
            </a:pPr>
            <a:r>
              <a:rPr lang="en-US" sz="2400"/>
              <a:t>Sebanyak </a:t>
            </a:r>
            <a:r>
              <a:rPr b="1" lang="en-US" sz="2400"/>
              <a:t>20% pelanggan </a:t>
            </a:r>
            <a:r>
              <a:rPr lang="en-US" sz="2400"/>
              <a:t>memilih untuk </a:t>
            </a:r>
            <a:r>
              <a:rPr b="1" lang="en-US" sz="2400"/>
              <a:t>berhenti berlangganan</a:t>
            </a:r>
            <a:r>
              <a:rPr lang="en-US" sz="2400"/>
              <a:t>.</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433" name="Shape 433"/>
        <p:cNvGrpSpPr/>
        <p:nvPr/>
      </p:nvGrpSpPr>
      <p:grpSpPr>
        <a:xfrm>
          <a:off x="0" y="0"/>
          <a:ext cx="0" cy="0"/>
          <a:chOff x="0" y="0"/>
          <a:chExt cx="0" cy="0"/>
        </a:xfrm>
      </p:grpSpPr>
      <p:sp>
        <p:nvSpPr>
          <p:cNvPr id="434" name="Google Shape;434;gf32ed87d32_0_208"/>
          <p:cNvSpPr txBox="1"/>
          <p:nvPr/>
        </p:nvSpPr>
        <p:spPr>
          <a:xfrm>
            <a:off x="1028700" y="2680350"/>
            <a:ext cx="5504100" cy="6095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400"/>
              <a:t>Dataset ini memiliki </a:t>
            </a:r>
            <a:r>
              <a:rPr b="1" lang="en-US" sz="2400"/>
              <a:t>jumlah data yang besar</a:t>
            </a:r>
            <a:r>
              <a:rPr lang="en-US" sz="2400"/>
              <a:t> dan memiliki ukuran parameter seperti </a:t>
            </a:r>
            <a:r>
              <a:rPr b="1" lang="en-US" sz="2400"/>
              <a:t>mean</a:t>
            </a:r>
            <a:r>
              <a:rPr lang="en-US" sz="2400"/>
              <a:t> dan </a:t>
            </a:r>
            <a:r>
              <a:rPr b="1" lang="en-US" sz="2400"/>
              <a:t>standar deviasi</a:t>
            </a:r>
            <a:r>
              <a:rPr lang="en-US" sz="2400"/>
              <a:t> populasi, serta </a:t>
            </a:r>
            <a:r>
              <a:rPr b="1" lang="en-US" sz="2400"/>
              <a:t>data numerik</a:t>
            </a:r>
            <a:r>
              <a:rPr lang="en-US" sz="2400"/>
              <a:t> yang </a:t>
            </a:r>
            <a:r>
              <a:rPr b="1" lang="en-US" sz="2400"/>
              <a:t>bertipe rasio</a:t>
            </a:r>
            <a:r>
              <a:rPr lang="en-US" sz="2400"/>
              <a:t>. Maka, korelasi yang cocok digunakan adalah </a:t>
            </a:r>
            <a:r>
              <a:rPr b="1" lang="en-US" sz="2400"/>
              <a:t>Korelasi Pearson</a:t>
            </a:r>
            <a:r>
              <a:rPr lang="en-US" sz="2400"/>
              <a:t>.</a:t>
            </a:r>
            <a:endParaRPr sz="2400"/>
          </a:p>
          <a:p>
            <a:pPr indent="0" lvl="0" marL="0" rtl="0" algn="l">
              <a:lnSpc>
                <a:spcPct val="150000"/>
              </a:lnSpc>
              <a:spcBef>
                <a:spcPts val="0"/>
              </a:spcBef>
              <a:spcAft>
                <a:spcPts val="0"/>
              </a:spcAft>
              <a:buNone/>
            </a:pPr>
            <a:r>
              <a:t/>
            </a:r>
            <a:endParaRPr sz="2400"/>
          </a:p>
          <a:p>
            <a:pPr indent="0" lvl="0" marL="0" rtl="0" algn="l">
              <a:lnSpc>
                <a:spcPct val="150000"/>
              </a:lnSpc>
              <a:spcBef>
                <a:spcPts val="0"/>
              </a:spcBef>
              <a:spcAft>
                <a:spcPts val="0"/>
              </a:spcAft>
              <a:buNone/>
            </a:pPr>
            <a:r>
              <a:rPr lang="en-US" sz="2400"/>
              <a:t>Dari hasil perhitungan korelasi di samping, </a:t>
            </a:r>
            <a:r>
              <a:rPr b="1" lang="en-US" sz="2400"/>
              <a:t>tidak ada kolom-kolom yang memiliki korelasi yang kuat</a:t>
            </a:r>
            <a:r>
              <a:rPr lang="en-US" sz="2400"/>
              <a:t>.</a:t>
            </a:r>
            <a:endParaRPr sz="2400"/>
          </a:p>
        </p:txBody>
      </p:sp>
      <p:grpSp>
        <p:nvGrpSpPr>
          <p:cNvPr id="435" name="Google Shape;435;gf32ed87d32_0_208"/>
          <p:cNvGrpSpPr/>
          <p:nvPr/>
        </p:nvGrpSpPr>
        <p:grpSpPr>
          <a:xfrm>
            <a:off x="1028700" y="1028700"/>
            <a:ext cx="15499800" cy="1537765"/>
            <a:chOff x="0" y="0"/>
            <a:chExt cx="20666400" cy="2050353"/>
          </a:xfrm>
        </p:grpSpPr>
        <p:sp>
          <p:nvSpPr>
            <p:cNvPr id="436" name="Google Shape;436;gf32ed87d32_0_208"/>
            <p:cNvSpPr txBox="1"/>
            <p:nvPr/>
          </p:nvSpPr>
          <p:spPr>
            <a:xfrm>
              <a:off x="0" y="0"/>
              <a:ext cx="20666400" cy="1436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7000"/>
                <a:buFont typeface="Arial"/>
                <a:buNone/>
              </a:pPr>
              <a:r>
                <a:rPr lang="en-US" sz="7000">
                  <a:solidFill>
                    <a:srgbClr val="0E2C4B"/>
                  </a:solidFill>
                </a:rPr>
                <a:t>Correlation</a:t>
              </a:r>
              <a:endParaRPr b="0" i="0" sz="1400" u="none" cap="none" strike="noStrike">
                <a:solidFill>
                  <a:srgbClr val="000000"/>
                </a:solidFill>
                <a:latin typeface="Arial"/>
                <a:ea typeface="Arial"/>
                <a:cs typeface="Arial"/>
                <a:sym typeface="Arial"/>
              </a:endParaRPr>
            </a:p>
          </p:txBody>
        </p:sp>
        <p:sp>
          <p:nvSpPr>
            <p:cNvPr id="437" name="Google Shape;437;gf32ed87d32_0_208"/>
            <p:cNvSpPr txBox="1"/>
            <p:nvPr/>
          </p:nvSpPr>
          <p:spPr>
            <a:xfrm>
              <a:off x="0" y="1762953"/>
              <a:ext cx="16113000" cy="28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800"/>
                <a:buFont typeface="Arial"/>
                <a:buNone/>
              </a:pPr>
              <a:r>
                <a:t/>
              </a:r>
              <a:endParaRPr b="0" i="0" sz="1400" u="none" cap="none" strike="noStrike">
                <a:solidFill>
                  <a:srgbClr val="000000"/>
                </a:solidFill>
                <a:latin typeface="Arial"/>
                <a:ea typeface="Arial"/>
                <a:cs typeface="Arial"/>
                <a:sym typeface="Arial"/>
              </a:endParaRPr>
            </a:p>
          </p:txBody>
        </p:sp>
      </p:grpSp>
      <p:pic>
        <p:nvPicPr>
          <p:cNvPr id="438" name="Google Shape;438;gf32ed87d32_0_208"/>
          <p:cNvPicPr preferRelativeResize="0"/>
          <p:nvPr/>
        </p:nvPicPr>
        <p:blipFill rotWithShape="1">
          <a:blip r:embed="rId3">
            <a:alphaModFix/>
          </a:blip>
          <a:srcRect b="0" l="0" r="0" t="0"/>
          <a:stretch/>
        </p:blipFill>
        <p:spPr>
          <a:xfrm>
            <a:off x="15703975" y="114450"/>
            <a:ext cx="2431426" cy="1803874"/>
          </a:xfrm>
          <a:prstGeom prst="rect">
            <a:avLst/>
          </a:prstGeom>
          <a:noFill/>
          <a:ln>
            <a:noFill/>
          </a:ln>
        </p:spPr>
      </p:pic>
      <p:sp>
        <p:nvSpPr>
          <p:cNvPr id="439" name="Google Shape;439;gf32ed87d32_0_208"/>
          <p:cNvSpPr txBox="1"/>
          <p:nvPr/>
        </p:nvSpPr>
        <p:spPr>
          <a:xfrm>
            <a:off x="9560725" y="2680350"/>
            <a:ext cx="255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Roboto"/>
              <a:ea typeface="Roboto"/>
              <a:cs typeface="Roboto"/>
              <a:sym typeface="Roboto"/>
            </a:endParaRPr>
          </a:p>
        </p:txBody>
      </p:sp>
      <p:pic>
        <p:nvPicPr>
          <p:cNvPr id="440" name="Google Shape;440;gf32ed87d32_0_208"/>
          <p:cNvPicPr preferRelativeResize="0"/>
          <p:nvPr/>
        </p:nvPicPr>
        <p:blipFill>
          <a:blip r:embed="rId4">
            <a:alphaModFix/>
          </a:blip>
          <a:stretch>
            <a:fillRect/>
          </a:stretch>
        </p:blipFill>
        <p:spPr>
          <a:xfrm>
            <a:off x="6532775" y="2566475"/>
            <a:ext cx="11270326" cy="7269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444" name="Shape 444"/>
        <p:cNvGrpSpPr/>
        <p:nvPr/>
      </p:nvGrpSpPr>
      <p:grpSpPr>
        <a:xfrm>
          <a:off x="0" y="0"/>
          <a:ext cx="0" cy="0"/>
          <a:chOff x="0" y="0"/>
          <a:chExt cx="0" cy="0"/>
        </a:xfrm>
      </p:grpSpPr>
      <p:grpSp>
        <p:nvGrpSpPr>
          <p:cNvPr id="445" name="Google Shape;445;gf32ed87d32_0_218"/>
          <p:cNvGrpSpPr/>
          <p:nvPr/>
        </p:nvGrpSpPr>
        <p:grpSpPr>
          <a:xfrm>
            <a:off x="1122375" y="4374613"/>
            <a:ext cx="15499800" cy="1537765"/>
            <a:chOff x="0" y="0"/>
            <a:chExt cx="20666400" cy="2050353"/>
          </a:xfrm>
        </p:grpSpPr>
        <p:sp>
          <p:nvSpPr>
            <p:cNvPr id="446" name="Google Shape;446;gf32ed87d32_0_218"/>
            <p:cNvSpPr txBox="1"/>
            <p:nvPr/>
          </p:nvSpPr>
          <p:spPr>
            <a:xfrm>
              <a:off x="0" y="0"/>
              <a:ext cx="20666400" cy="1436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chemeClr val="dk1"/>
                </a:buClr>
                <a:buSzPts val="7000"/>
                <a:buFont typeface="Arial"/>
                <a:buNone/>
              </a:pPr>
              <a:r>
                <a:rPr lang="en-US" sz="7000">
                  <a:solidFill>
                    <a:srgbClr val="0E2C4B"/>
                  </a:solidFill>
                </a:rPr>
                <a:t>Distribution &amp; Comparison</a:t>
              </a:r>
              <a:endParaRPr b="0" i="0" sz="1400" u="none" cap="none" strike="noStrike">
                <a:solidFill>
                  <a:srgbClr val="000000"/>
                </a:solidFill>
                <a:latin typeface="Arial"/>
                <a:ea typeface="Arial"/>
                <a:cs typeface="Arial"/>
                <a:sym typeface="Arial"/>
              </a:endParaRPr>
            </a:p>
          </p:txBody>
        </p:sp>
        <p:sp>
          <p:nvSpPr>
            <p:cNvPr id="447" name="Google Shape;447;gf32ed87d32_0_218"/>
            <p:cNvSpPr txBox="1"/>
            <p:nvPr/>
          </p:nvSpPr>
          <p:spPr>
            <a:xfrm>
              <a:off x="0" y="1762953"/>
              <a:ext cx="16113000" cy="287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2800"/>
                <a:buFont typeface="Arial"/>
                <a:buNone/>
              </a:pPr>
              <a:r>
                <a:t/>
              </a:r>
              <a:endParaRPr b="0" i="0" sz="1400" u="none" cap="none" strike="noStrike">
                <a:solidFill>
                  <a:srgbClr val="000000"/>
                </a:solidFill>
                <a:latin typeface="Arial"/>
                <a:ea typeface="Arial"/>
                <a:cs typeface="Arial"/>
                <a:sym typeface="Arial"/>
              </a:endParaRPr>
            </a:p>
          </p:txBody>
        </p:sp>
      </p:grpSp>
      <p:pic>
        <p:nvPicPr>
          <p:cNvPr id="448" name="Google Shape;448;gf32ed87d32_0_218"/>
          <p:cNvPicPr preferRelativeResize="0"/>
          <p:nvPr/>
        </p:nvPicPr>
        <p:blipFill rotWithShape="1">
          <a:blip r:embed="rId3">
            <a:alphaModFix/>
          </a:blip>
          <a:srcRect b="0" l="0" r="0" t="0"/>
          <a:stretch/>
        </p:blipFill>
        <p:spPr>
          <a:xfrm>
            <a:off x="15703975" y="114450"/>
            <a:ext cx="2431426" cy="18038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452" name="Shape 452"/>
        <p:cNvGrpSpPr/>
        <p:nvPr/>
      </p:nvGrpSpPr>
      <p:grpSpPr>
        <a:xfrm>
          <a:off x="0" y="0"/>
          <a:ext cx="0" cy="0"/>
          <a:chOff x="0" y="0"/>
          <a:chExt cx="0" cy="0"/>
        </a:xfrm>
      </p:grpSpPr>
      <p:grpSp>
        <p:nvGrpSpPr>
          <p:cNvPr id="453" name="Google Shape;453;gf32ed87d32_0_225"/>
          <p:cNvGrpSpPr/>
          <p:nvPr/>
        </p:nvGrpSpPr>
        <p:grpSpPr>
          <a:xfrm>
            <a:off x="1028700" y="1028700"/>
            <a:ext cx="15563925" cy="1537765"/>
            <a:chOff x="0" y="0"/>
            <a:chExt cx="20751900" cy="2050353"/>
          </a:xfrm>
        </p:grpSpPr>
        <p:sp>
          <p:nvSpPr>
            <p:cNvPr id="454" name="Google Shape;454;gf32ed87d32_0_225"/>
            <p:cNvSpPr txBox="1"/>
            <p:nvPr/>
          </p:nvSpPr>
          <p:spPr>
            <a:xfrm>
              <a:off x="0" y="0"/>
              <a:ext cx="20751900" cy="1436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7000"/>
                <a:buFont typeface="Arial"/>
                <a:buNone/>
              </a:pPr>
              <a:r>
                <a:rPr lang="en-US" sz="4800">
                  <a:solidFill>
                    <a:schemeClr val="dk1"/>
                  </a:solidFill>
                  <a:latin typeface="Roboto"/>
                  <a:ea typeface="Roboto"/>
                  <a:cs typeface="Roboto"/>
                  <a:sym typeface="Roboto"/>
                </a:rPr>
                <a:t>Target: Exited</a:t>
              </a:r>
              <a:r>
                <a:rPr lang="en-US" sz="7000">
                  <a:solidFill>
                    <a:srgbClr val="0E2C4B"/>
                  </a:solidFill>
                </a:rPr>
                <a:t> </a:t>
              </a:r>
              <a:endParaRPr b="0" i="0" sz="1400" u="none" cap="none" strike="noStrike">
                <a:solidFill>
                  <a:srgbClr val="000000"/>
                </a:solidFill>
                <a:latin typeface="Arial"/>
                <a:ea typeface="Arial"/>
                <a:cs typeface="Arial"/>
                <a:sym typeface="Arial"/>
              </a:endParaRPr>
            </a:p>
          </p:txBody>
        </p:sp>
        <p:sp>
          <p:nvSpPr>
            <p:cNvPr id="455" name="Google Shape;455;gf32ed87d32_0_225"/>
            <p:cNvSpPr txBox="1"/>
            <p:nvPr/>
          </p:nvSpPr>
          <p:spPr>
            <a:xfrm>
              <a:off x="0" y="1762953"/>
              <a:ext cx="16113000" cy="28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8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gf32ed87d32_0_225"/>
          <p:cNvSpPr txBox="1"/>
          <p:nvPr/>
        </p:nvSpPr>
        <p:spPr>
          <a:xfrm>
            <a:off x="1389925" y="6961567"/>
            <a:ext cx="4311000" cy="2154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Clr>
                <a:srgbClr val="000000"/>
              </a:buClr>
              <a:buSzPts val="2200"/>
              <a:buFont typeface="Arial"/>
              <a:buNone/>
            </a:pPr>
            <a:r>
              <a:t/>
            </a:r>
            <a:endParaRPr b="0" i="0" sz="1400" u="none" cap="none" strike="noStrike">
              <a:solidFill>
                <a:srgbClr val="000000"/>
              </a:solidFill>
              <a:latin typeface="Arial"/>
              <a:ea typeface="Arial"/>
              <a:cs typeface="Arial"/>
              <a:sym typeface="Arial"/>
            </a:endParaRPr>
          </a:p>
        </p:txBody>
      </p:sp>
      <p:pic>
        <p:nvPicPr>
          <p:cNvPr id="457" name="Google Shape;457;gf32ed87d32_0_225"/>
          <p:cNvPicPr preferRelativeResize="0"/>
          <p:nvPr/>
        </p:nvPicPr>
        <p:blipFill rotWithShape="1">
          <a:blip r:embed="rId3">
            <a:alphaModFix/>
          </a:blip>
          <a:srcRect b="0" l="0" r="0" t="0"/>
          <a:stretch/>
        </p:blipFill>
        <p:spPr>
          <a:xfrm>
            <a:off x="15703975" y="114450"/>
            <a:ext cx="2431426" cy="1803874"/>
          </a:xfrm>
          <a:prstGeom prst="rect">
            <a:avLst/>
          </a:prstGeom>
          <a:noFill/>
          <a:ln>
            <a:noFill/>
          </a:ln>
        </p:spPr>
      </p:pic>
      <p:sp>
        <p:nvSpPr>
          <p:cNvPr id="458" name="Google Shape;458;gf32ed87d32_0_225"/>
          <p:cNvSpPr txBox="1"/>
          <p:nvPr/>
        </p:nvSpPr>
        <p:spPr>
          <a:xfrm>
            <a:off x="1044825" y="2680350"/>
            <a:ext cx="255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Roboto"/>
              <a:ea typeface="Roboto"/>
              <a:cs typeface="Roboto"/>
              <a:sym typeface="Roboto"/>
            </a:endParaRPr>
          </a:p>
        </p:txBody>
      </p:sp>
      <p:sp>
        <p:nvSpPr>
          <p:cNvPr id="459" name="Google Shape;459;gf32ed87d32_0_225"/>
          <p:cNvSpPr txBox="1"/>
          <p:nvPr/>
        </p:nvSpPr>
        <p:spPr>
          <a:xfrm>
            <a:off x="9560725" y="2680350"/>
            <a:ext cx="255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Roboto"/>
              <a:ea typeface="Roboto"/>
              <a:cs typeface="Roboto"/>
              <a:sym typeface="Roboto"/>
            </a:endParaRPr>
          </a:p>
        </p:txBody>
      </p:sp>
      <p:sp>
        <p:nvSpPr>
          <p:cNvPr id="460" name="Google Shape;460;gf32ed87d32_0_225"/>
          <p:cNvSpPr txBox="1"/>
          <p:nvPr/>
        </p:nvSpPr>
        <p:spPr>
          <a:xfrm>
            <a:off x="1006725" y="8472375"/>
            <a:ext cx="15499800" cy="94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300">
                <a:latin typeface="Roboto"/>
                <a:ea typeface="Roboto"/>
                <a:cs typeface="Roboto"/>
                <a:sym typeface="Roboto"/>
              </a:rPr>
              <a:t>Jumlah pelanggan yang meninggalkan layanan sekitar 2000 orang, sedangkan yang tetap menggunakan layanan ada sekitar hampir 8000 orang.</a:t>
            </a:r>
            <a:endParaRPr sz="2300">
              <a:latin typeface="Roboto"/>
              <a:ea typeface="Roboto"/>
              <a:cs typeface="Roboto"/>
              <a:sym typeface="Roboto"/>
            </a:endParaRPr>
          </a:p>
        </p:txBody>
      </p:sp>
      <p:pic>
        <p:nvPicPr>
          <p:cNvPr id="461" name="Google Shape;461;gf32ed87d32_0_225"/>
          <p:cNvPicPr preferRelativeResize="0"/>
          <p:nvPr/>
        </p:nvPicPr>
        <p:blipFill>
          <a:blip r:embed="rId4">
            <a:alphaModFix/>
          </a:blip>
          <a:stretch>
            <a:fillRect/>
          </a:stretch>
        </p:blipFill>
        <p:spPr>
          <a:xfrm>
            <a:off x="9560725" y="3030700"/>
            <a:ext cx="7096618" cy="5289275"/>
          </a:xfrm>
          <a:prstGeom prst="rect">
            <a:avLst/>
          </a:prstGeom>
          <a:noFill/>
          <a:ln cap="flat" cmpd="sng" w="9525">
            <a:solidFill>
              <a:schemeClr val="dk2"/>
            </a:solidFill>
            <a:prstDash val="solid"/>
            <a:round/>
            <a:headEnd len="sm" w="sm" type="none"/>
            <a:tailEnd len="sm" w="sm" type="none"/>
          </a:ln>
        </p:spPr>
      </p:pic>
      <p:pic>
        <p:nvPicPr>
          <p:cNvPr id="462" name="Google Shape;462;gf32ed87d32_0_225"/>
          <p:cNvPicPr preferRelativeResize="0"/>
          <p:nvPr/>
        </p:nvPicPr>
        <p:blipFill>
          <a:blip r:embed="rId5">
            <a:alphaModFix/>
          </a:blip>
          <a:stretch>
            <a:fillRect/>
          </a:stretch>
        </p:blipFill>
        <p:spPr>
          <a:xfrm>
            <a:off x="1044825" y="3030700"/>
            <a:ext cx="8023978" cy="52892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466" name="Shape 466"/>
        <p:cNvGrpSpPr/>
        <p:nvPr/>
      </p:nvGrpSpPr>
      <p:grpSpPr>
        <a:xfrm>
          <a:off x="0" y="0"/>
          <a:ext cx="0" cy="0"/>
          <a:chOff x="0" y="0"/>
          <a:chExt cx="0" cy="0"/>
        </a:xfrm>
      </p:grpSpPr>
      <p:grpSp>
        <p:nvGrpSpPr>
          <p:cNvPr id="467" name="Google Shape;467;gf32ed87d32_0_238"/>
          <p:cNvGrpSpPr/>
          <p:nvPr/>
        </p:nvGrpSpPr>
        <p:grpSpPr>
          <a:xfrm>
            <a:off x="609600" y="646937"/>
            <a:ext cx="15499800" cy="1919527"/>
            <a:chOff x="-1168400" y="-509017"/>
            <a:chExt cx="20666400" cy="2559370"/>
          </a:xfrm>
        </p:grpSpPr>
        <p:sp>
          <p:nvSpPr>
            <p:cNvPr id="468" name="Google Shape;468;gf32ed87d32_0_238"/>
            <p:cNvSpPr txBox="1"/>
            <p:nvPr/>
          </p:nvSpPr>
          <p:spPr>
            <a:xfrm>
              <a:off x="-1168400" y="-509017"/>
              <a:ext cx="20666400" cy="985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7000"/>
                <a:buFont typeface="Arial"/>
                <a:buNone/>
              </a:pPr>
              <a:r>
                <a:rPr lang="en-US" sz="4800">
                  <a:solidFill>
                    <a:srgbClr val="0E2C4B"/>
                  </a:solidFill>
                </a:rPr>
                <a:t>CreditScore</a:t>
              </a:r>
              <a:endParaRPr b="0" i="0" sz="1400" u="none" cap="none" strike="noStrike">
                <a:solidFill>
                  <a:srgbClr val="000000"/>
                </a:solidFill>
                <a:latin typeface="Arial"/>
                <a:ea typeface="Arial"/>
                <a:cs typeface="Arial"/>
                <a:sym typeface="Arial"/>
              </a:endParaRPr>
            </a:p>
          </p:txBody>
        </p:sp>
        <p:sp>
          <p:nvSpPr>
            <p:cNvPr id="469" name="Google Shape;469;gf32ed87d32_0_238"/>
            <p:cNvSpPr txBox="1"/>
            <p:nvPr/>
          </p:nvSpPr>
          <p:spPr>
            <a:xfrm>
              <a:off x="0" y="1762953"/>
              <a:ext cx="16113000" cy="28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800"/>
                <a:buFont typeface="Arial"/>
                <a:buNone/>
              </a:pPr>
              <a:r>
                <a:t/>
              </a:r>
              <a:endParaRPr b="0" i="0" sz="1400" u="none" cap="none" strike="noStrike">
                <a:solidFill>
                  <a:srgbClr val="000000"/>
                </a:solidFill>
                <a:latin typeface="Arial"/>
                <a:ea typeface="Arial"/>
                <a:cs typeface="Arial"/>
                <a:sym typeface="Arial"/>
              </a:endParaRPr>
            </a:p>
          </p:txBody>
        </p:sp>
      </p:grpSp>
      <p:sp>
        <p:nvSpPr>
          <p:cNvPr id="470" name="Google Shape;470;gf32ed87d32_0_238"/>
          <p:cNvSpPr txBox="1"/>
          <p:nvPr/>
        </p:nvSpPr>
        <p:spPr>
          <a:xfrm>
            <a:off x="1389925" y="6961567"/>
            <a:ext cx="4311000" cy="2154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Clr>
                <a:srgbClr val="000000"/>
              </a:buClr>
              <a:buSzPts val="2200"/>
              <a:buFont typeface="Arial"/>
              <a:buNone/>
            </a:pPr>
            <a:r>
              <a:t/>
            </a:r>
            <a:endParaRPr b="0" i="0" sz="1400" u="none" cap="none" strike="noStrike">
              <a:solidFill>
                <a:srgbClr val="000000"/>
              </a:solidFill>
              <a:latin typeface="Arial"/>
              <a:ea typeface="Arial"/>
              <a:cs typeface="Arial"/>
              <a:sym typeface="Arial"/>
            </a:endParaRPr>
          </a:p>
        </p:txBody>
      </p:sp>
      <p:pic>
        <p:nvPicPr>
          <p:cNvPr id="471" name="Google Shape;471;gf32ed87d32_0_238"/>
          <p:cNvPicPr preferRelativeResize="0"/>
          <p:nvPr/>
        </p:nvPicPr>
        <p:blipFill rotWithShape="1">
          <a:blip r:embed="rId3">
            <a:alphaModFix/>
          </a:blip>
          <a:srcRect b="0" l="0" r="0" t="0"/>
          <a:stretch/>
        </p:blipFill>
        <p:spPr>
          <a:xfrm>
            <a:off x="15703975" y="114450"/>
            <a:ext cx="2431426" cy="1803874"/>
          </a:xfrm>
          <a:prstGeom prst="rect">
            <a:avLst/>
          </a:prstGeom>
          <a:noFill/>
          <a:ln>
            <a:noFill/>
          </a:ln>
        </p:spPr>
      </p:pic>
      <p:pic>
        <p:nvPicPr>
          <p:cNvPr id="472" name="Google Shape;472;gf32ed87d32_0_238"/>
          <p:cNvPicPr preferRelativeResize="0"/>
          <p:nvPr/>
        </p:nvPicPr>
        <p:blipFill>
          <a:blip r:embed="rId4">
            <a:alphaModFix/>
          </a:blip>
          <a:stretch>
            <a:fillRect/>
          </a:stretch>
        </p:blipFill>
        <p:spPr>
          <a:xfrm>
            <a:off x="266701" y="1475226"/>
            <a:ext cx="6106625" cy="4045620"/>
          </a:xfrm>
          <a:prstGeom prst="rect">
            <a:avLst/>
          </a:prstGeom>
          <a:noFill/>
          <a:ln cap="flat" cmpd="sng" w="9525">
            <a:solidFill>
              <a:schemeClr val="dk2"/>
            </a:solidFill>
            <a:prstDash val="solid"/>
            <a:round/>
            <a:headEnd len="sm" w="sm" type="none"/>
            <a:tailEnd len="sm" w="sm" type="none"/>
          </a:ln>
        </p:spPr>
      </p:pic>
      <p:sp>
        <p:nvSpPr>
          <p:cNvPr id="473" name="Google Shape;473;gf32ed87d32_0_238"/>
          <p:cNvSpPr txBox="1"/>
          <p:nvPr/>
        </p:nvSpPr>
        <p:spPr>
          <a:xfrm>
            <a:off x="9560725" y="2680350"/>
            <a:ext cx="255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Roboto"/>
              <a:ea typeface="Roboto"/>
              <a:cs typeface="Roboto"/>
              <a:sym typeface="Roboto"/>
            </a:endParaRPr>
          </a:p>
        </p:txBody>
      </p:sp>
      <p:sp>
        <p:nvSpPr>
          <p:cNvPr id="474" name="Google Shape;474;gf32ed87d32_0_238"/>
          <p:cNvSpPr txBox="1"/>
          <p:nvPr/>
        </p:nvSpPr>
        <p:spPr>
          <a:xfrm>
            <a:off x="12118225" y="1873800"/>
            <a:ext cx="5868900" cy="216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300">
                <a:latin typeface="Roboto"/>
                <a:ea typeface="Roboto"/>
                <a:cs typeface="Roboto"/>
                <a:sym typeface="Roboto"/>
              </a:rPr>
              <a:t>Secara umum data tersebar dan berkumpul di nilai Credit Score 600-700. Namun terdapat beberapa data yang jumlahnya sangat sedikit dibawah nilai 400. Terdapat beberapa outlier di bawah nilai 400.</a:t>
            </a:r>
            <a:endParaRPr sz="2300">
              <a:latin typeface="Roboto"/>
              <a:ea typeface="Roboto"/>
              <a:cs typeface="Roboto"/>
              <a:sym typeface="Roboto"/>
            </a:endParaRPr>
          </a:p>
        </p:txBody>
      </p:sp>
      <p:pic>
        <p:nvPicPr>
          <p:cNvPr id="475" name="Google Shape;475;gf32ed87d32_0_238"/>
          <p:cNvPicPr preferRelativeResize="0"/>
          <p:nvPr/>
        </p:nvPicPr>
        <p:blipFill>
          <a:blip r:embed="rId5">
            <a:alphaModFix/>
          </a:blip>
          <a:stretch>
            <a:fillRect/>
          </a:stretch>
        </p:blipFill>
        <p:spPr>
          <a:xfrm>
            <a:off x="6463100" y="1475226"/>
            <a:ext cx="5453333" cy="4045625"/>
          </a:xfrm>
          <a:prstGeom prst="rect">
            <a:avLst/>
          </a:prstGeom>
          <a:noFill/>
          <a:ln cap="flat" cmpd="sng" w="9525">
            <a:solidFill>
              <a:schemeClr val="dk2"/>
            </a:solidFill>
            <a:prstDash val="solid"/>
            <a:round/>
            <a:headEnd len="sm" w="sm" type="none"/>
            <a:tailEnd len="sm" w="sm" type="none"/>
          </a:ln>
        </p:spPr>
      </p:pic>
      <p:pic>
        <p:nvPicPr>
          <p:cNvPr id="476" name="Google Shape;476;gf32ed87d32_0_238"/>
          <p:cNvPicPr preferRelativeResize="0"/>
          <p:nvPr/>
        </p:nvPicPr>
        <p:blipFill>
          <a:blip r:embed="rId6">
            <a:alphaModFix/>
          </a:blip>
          <a:stretch>
            <a:fillRect/>
          </a:stretch>
        </p:blipFill>
        <p:spPr>
          <a:xfrm>
            <a:off x="266700" y="5597050"/>
            <a:ext cx="9119324" cy="4595275"/>
          </a:xfrm>
          <a:prstGeom prst="rect">
            <a:avLst/>
          </a:prstGeom>
          <a:noFill/>
          <a:ln cap="flat" cmpd="sng" w="9525">
            <a:solidFill>
              <a:schemeClr val="dk2"/>
            </a:solidFill>
            <a:prstDash val="solid"/>
            <a:round/>
            <a:headEnd len="sm" w="sm" type="none"/>
            <a:tailEnd len="sm" w="sm" type="none"/>
          </a:ln>
        </p:spPr>
      </p:pic>
      <p:pic>
        <p:nvPicPr>
          <p:cNvPr id="477" name="Google Shape;477;gf32ed87d32_0_238"/>
          <p:cNvPicPr preferRelativeResize="0"/>
          <p:nvPr/>
        </p:nvPicPr>
        <p:blipFill>
          <a:blip r:embed="rId7">
            <a:alphaModFix/>
          </a:blip>
          <a:stretch>
            <a:fillRect/>
          </a:stretch>
        </p:blipFill>
        <p:spPr>
          <a:xfrm>
            <a:off x="9462225" y="5597047"/>
            <a:ext cx="8728683" cy="45952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481" name="Shape 481"/>
        <p:cNvGrpSpPr/>
        <p:nvPr/>
      </p:nvGrpSpPr>
      <p:grpSpPr>
        <a:xfrm>
          <a:off x="0" y="0"/>
          <a:ext cx="0" cy="0"/>
          <a:chOff x="0" y="0"/>
          <a:chExt cx="0" cy="0"/>
        </a:xfrm>
      </p:grpSpPr>
      <p:grpSp>
        <p:nvGrpSpPr>
          <p:cNvPr id="482" name="Google Shape;482;gf32ed87d32_0_252"/>
          <p:cNvGrpSpPr/>
          <p:nvPr/>
        </p:nvGrpSpPr>
        <p:grpSpPr>
          <a:xfrm>
            <a:off x="609600" y="646937"/>
            <a:ext cx="15499800" cy="1919527"/>
            <a:chOff x="-1168400" y="-509017"/>
            <a:chExt cx="20666400" cy="2559370"/>
          </a:xfrm>
        </p:grpSpPr>
        <p:sp>
          <p:nvSpPr>
            <p:cNvPr id="483" name="Google Shape;483;gf32ed87d32_0_252"/>
            <p:cNvSpPr txBox="1"/>
            <p:nvPr/>
          </p:nvSpPr>
          <p:spPr>
            <a:xfrm>
              <a:off x="-1168400" y="-509017"/>
              <a:ext cx="20666400" cy="985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7000"/>
                <a:buFont typeface="Arial"/>
                <a:buNone/>
              </a:pPr>
              <a:r>
                <a:rPr lang="en-US" sz="4800">
                  <a:solidFill>
                    <a:srgbClr val="0E2C4B"/>
                  </a:solidFill>
                </a:rPr>
                <a:t>Age</a:t>
              </a:r>
              <a:endParaRPr b="0" i="0" sz="1400" u="none" cap="none" strike="noStrike">
                <a:solidFill>
                  <a:srgbClr val="000000"/>
                </a:solidFill>
                <a:latin typeface="Arial"/>
                <a:ea typeface="Arial"/>
                <a:cs typeface="Arial"/>
                <a:sym typeface="Arial"/>
              </a:endParaRPr>
            </a:p>
          </p:txBody>
        </p:sp>
        <p:sp>
          <p:nvSpPr>
            <p:cNvPr id="484" name="Google Shape;484;gf32ed87d32_0_252"/>
            <p:cNvSpPr txBox="1"/>
            <p:nvPr/>
          </p:nvSpPr>
          <p:spPr>
            <a:xfrm>
              <a:off x="0" y="1762953"/>
              <a:ext cx="16113000" cy="28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800"/>
                <a:buFont typeface="Arial"/>
                <a:buNone/>
              </a:pPr>
              <a:r>
                <a:t/>
              </a:r>
              <a:endParaRPr b="0" i="0" sz="1400" u="none" cap="none" strike="noStrike">
                <a:solidFill>
                  <a:srgbClr val="000000"/>
                </a:solidFill>
                <a:latin typeface="Arial"/>
                <a:ea typeface="Arial"/>
                <a:cs typeface="Arial"/>
                <a:sym typeface="Arial"/>
              </a:endParaRPr>
            </a:p>
          </p:txBody>
        </p:sp>
      </p:grpSp>
      <p:sp>
        <p:nvSpPr>
          <p:cNvPr id="485" name="Google Shape;485;gf32ed87d32_0_252"/>
          <p:cNvSpPr txBox="1"/>
          <p:nvPr/>
        </p:nvSpPr>
        <p:spPr>
          <a:xfrm>
            <a:off x="1389925" y="6961567"/>
            <a:ext cx="4311000" cy="2154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Clr>
                <a:srgbClr val="000000"/>
              </a:buClr>
              <a:buSzPts val="2200"/>
              <a:buFont typeface="Arial"/>
              <a:buNone/>
            </a:pPr>
            <a:r>
              <a:t/>
            </a:r>
            <a:endParaRPr b="0" i="0" sz="1400" u="none" cap="none" strike="noStrike">
              <a:solidFill>
                <a:srgbClr val="000000"/>
              </a:solidFill>
              <a:latin typeface="Arial"/>
              <a:ea typeface="Arial"/>
              <a:cs typeface="Arial"/>
              <a:sym typeface="Arial"/>
            </a:endParaRPr>
          </a:p>
        </p:txBody>
      </p:sp>
      <p:pic>
        <p:nvPicPr>
          <p:cNvPr id="486" name="Google Shape;486;gf32ed87d32_0_252"/>
          <p:cNvPicPr preferRelativeResize="0"/>
          <p:nvPr/>
        </p:nvPicPr>
        <p:blipFill rotWithShape="1">
          <a:blip r:embed="rId3">
            <a:alphaModFix/>
          </a:blip>
          <a:srcRect b="0" l="0" r="0" t="0"/>
          <a:stretch/>
        </p:blipFill>
        <p:spPr>
          <a:xfrm>
            <a:off x="15703975" y="114450"/>
            <a:ext cx="2431426" cy="1803874"/>
          </a:xfrm>
          <a:prstGeom prst="rect">
            <a:avLst/>
          </a:prstGeom>
          <a:noFill/>
          <a:ln>
            <a:noFill/>
          </a:ln>
        </p:spPr>
      </p:pic>
      <p:sp>
        <p:nvSpPr>
          <p:cNvPr id="487" name="Google Shape;487;gf32ed87d32_0_252"/>
          <p:cNvSpPr txBox="1"/>
          <p:nvPr/>
        </p:nvSpPr>
        <p:spPr>
          <a:xfrm>
            <a:off x="9560725" y="2680350"/>
            <a:ext cx="255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Roboto"/>
              <a:ea typeface="Roboto"/>
              <a:cs typeface="Roboto"/>
              <a:sym typeface="Roboto"/>
            </a:endParaRPr>
          </a:p>
        </p:txBody>
      </p:sp>
      <p:sp>
        <p:nvSpPr>
          <p:cNvPr id="488" name="Google Shape;488;gf32ed87d32_0_252"/>
          <p:cNvSpPr txBox="1"/>
          <p:nvPr/>
        </p:nvSpPr>
        <p:spPr>
          <a:xfrm>
            <a:off x="12118225" y="1918325"/>
            <a:ext cx="5887200" cy="216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300">
                <a:latin typeface="Roboto"/>
                <a:ea typeface="Roboto"/>
                <a:cs typeface="Roboto"/>
                <a:sym typeface="Roboto"/>
              </a:rPr>
              <a:t>Rentang usia pelanggan cukup beragam, namun kebanyakan di rentang usia sekitar 30-45 tahun. Terlihat pada boxplot, bahwa terdapat banyak outlier yang berusia &gt; 60 tahun.</a:t>
            </a:r>
            <a:endParaRPr sz="2300">
              <a:latin typeface="Roboto"/>
              <a:ea typeface="Roboto"/>
              <a:cs typeface="Roboto"/>
              <a:sym typeface="Roboto"/>
            </a:endParaRPr>
          </a:p>
        </p:txBody>
      </p:sp>
      <p:pic>
        <p:nvPicPr>
          <p:cNvPr id="489" name="Google Shape;489;gf32ed87d32_0_252"/>
          <p:cNvPicPr preferRelativeResize="0"/>
          <p:nvPr/>
        </p:nvPicPr>
        <p:blipFill>
          <a:blip r:embed="rId4">
            <a:alphaModFix/>
          </a:blip>
          <a:stretch>
            <a:fillRect/>
          </a:stretch>
        </p:blipFill>
        <p:spPr>
          <a:xfrm>
            <a:off x="282850" y="1471175"/>
            <a:ext cx="6163200" cy="4125875"/>
          </a:xfrm>
          <a:prstGeom prst="rect">
            <a:avLst/>
          </a:prstGeom>
          <a:noFill/>
          <a:ln cap="flat" cmpd="sng" w="9525">
            <a:solidFill>
              <a:schemeClr val="dk2"/>
            </a:solidFill>
            <a:prstDash val="solid"/>
            <a:round/>
            <a:headEnd len="sm" w="sm" type="none"/>
            <a:tailEnd len="sm" w="sm" type="none"/>
          </a:ln>
        </p:spPr>
      </p:pic>
      <p:pic>
        <p:nvPicPr>
          <p:cNvPr id="490" name="Google Shape;490;gf32ed87d32_0_252"/>
          <p:cNvPicPr preferRelativeResize="0"/>
          <p:nvPr/>
        </p:nvPicPr>
        <p:blipFill>
          <a:blip r:embed="rId5">
            <a:alphaModFix/>
          </a:blip>
          <a:stretch>
            <a:fillRect/>
          </a:stretch>
        </p:blipFill>
        <p:spPr>
          <a:xfrm>
            <a:off x="6446050" y="1471175"/>
            <a:ext cx="5509637" cy="4125875"/>
          </a:xfrm>
          <a:prstGeom prst="rect">
            <a:avLst/>
          </a:prstGeom>
          <a:noFill/>
          <a:ln cap="flat" cmpd="sng" w="9525">
            <a:solidFill>
              <a:schemeClr val="dk2"/>
            </a:solidFill>
            <a:prstDash val="solid"/>
            <a:round/>
            <a:headEnd len="sm" w="sm" type="none"/>
            <a:tailEnd len="sm" w="sm" type="none"/>
          </a:ln>
        </p:spPr>
      </p:pic>
      <p:pic>
        <p:nvPicPr>
          <p:cNvPr id="491" name="Google Shape;491;gf32ed87d32_0_252"/>
          <p:cNvPicPr preferRelativeResize="0"/>
          <p:nvPr/>
        </p:nvPicPr>
        <p:blipFill>
          <a:blip r:embed="rId6">
            <a:alphaModFix/>
          </a:blip>
          <a:stretch>
            <a:fillRect/>
          </a:stretch>
        </p:blipFill>
        <p:spPr>
          <a:xfrm>
            <a:off x="282838" y="5597050"/>
            <a:ext cx="9042875" cy="4651300"/>
          </a:xfrm>
          <a:prstGeom prst="rect">
            <a:avLst/>
          </a:prstGeom>
          <a:noFill/>
          <a:ln cap="flat" cmpd="sng" w="9525">
            <a:solidFill>
              <a:schemeClr val="dk2"/>
            </a:solidFill>
            <a:prstDash val="solid"/>
            <a:round/>
            <a:headEnd len="sm" w="sm" type="none"/>
            <a:tailEnd len="sm" w="sm" type="none"/>
          </a:ln>
        </p:spPr>
      </p:pic>
      <p:pic>
        <p:nvPicPr>
          <p:cNvPr id="492" name="Google Shape;492;gf32ed87d32_0_252"/>
          <p:cNvPicPr preferRelativeResize="0"/>
          <p:nvPr/>
        </p:nvPicPr>
        <p:blipFill>
          <a:blip r:embed="rId7">
            <a:alphaModFix/>
          </a:blip>
          <a:stretch>
            <a:fillRect/>
          </a:stretch>
        </p:blipFill>
        <p:spPr>
          <a:xfrm>
            <a:off x="9332113" y="5597050"/>
            <a:ext cx="8850611" cy="46513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496" name="Shape 496"/>
        <p:cNvGrpSpPr/>
        <p:nvPr/>
      </p:nvGrpSpPr>
      <p:grpSpPr>
        <a:xfrm>
          <a:off x="0" y="0"/>
          <a:ext cx="0" cy="0"/>
          <a:chOff x="0" y="0"/>
          <a:chExt cx="0" cy="0"/>
        </a:xfrm>
      </p:grpSpPr>
      <p:grpSp>
        <p:nvGrpSpPr>
          <p:cNvPr id="497" name="Google Shape;497;gf32ed87d32_0_266"/>
          <p:cNvGrpSpPr/>
          <p:nvPr/>
        </p:nvGrpSpPr>
        <p:grpSpPr>
          <a:xfrm>
            <a:off x="609600" y="646937"/>
            <a:ext cx="15499800" cy="1919527"/>
            <a:chOff x="-1168400" y="-509017"/>
            <a:chExt cx="20666400" cy="2559370"/>
          </a:xfrm>
        </p:grpSpPr>
        <p:sp>
          <p:nvSpPr>
            <p:cNvPr id="498" name="Google Shape;498;gf32ed87d32_0_266"/>
            <p:cNvSpPr txBox="1"/>
            <p:nvPr/>
          </p:nvSpPr>
          <p:spPr>
            <a:xfrm>
              <a:off x="-1168400" y="-509017"/>
              <a:ext cx="20666400" cy="985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7000"/>
                <a:buFont typeface="Arial"/>
                <a:buNone/>
              </a:pPr>
              <a:r>
                <a:rPr lang="en-US" sz="4800">
                  <a:solidFill>
                    <a:srgbClr val="0E2C4B"/>
                  </a:solidFill>
                </a:rPr>
                <a:t>Tenure</a:t>
              </a:r>
              <a:endParaRPr b="0" i="0" sz="1400" u="none" cap="none" strike="noStrike">
                <a:solidFill>
                  <a:srgbClr val="000000"/>
                </a:solidFill>
                <a:latin typeface="Arial"/>
                <a:ea typeface="Arial"/>
                <a:cs typeface="Arial"/>
                <a:sym typeface="Arial"/>
              </a:endParaRPr>
            </a:p>
          </p:txBody>
        </p:sp>
        <p:sp>
          <p:nvSpPr>
            <p:cNvPr id="499" name="Google Shape;499;gf32ed87d32_0_266"/>
            <p:cNvSpPr txBox="1"/>
            <p:nvPr/>
          </p:nvSpPr>
          <p:spPr>
            <a:xfrm>
              <a:off x="0" y="1762953"/>
              <a:ext cx="16113000" cy="28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800"/>
                <a:buFont typeface="Arial"/>
                <a:buNone/>
              </a:pPr>
              <a:r>
                <a:t/>
              </a:r>
              <a:endParaRPr b="0" i="0" sz="1400" u="none" cap="none" strike="noStrike">
                <a:solidFill>
                  <a:srgbClr val="000000"/>
                </a:solidFill>
                <a:latin typeface="Arial"/>
                <a:ea typeface="Arial"/>
                <a:cs typeface="Arial"/>
                <a:sym typeface="Arial"/>
              </a:endParaRPr>
            </a:p>
          </p:txBody>
        </p:sp>
      </p:grpSp>
      <p:sp>
        <p:nvSpPr>
          <p:cNvPr id="500" name="Google Shape;500;gf32ed87d32_0_266"/>
          <p:cNvSpPr txBox="1"/>
          <p:nvPr/>
        </p:nvSpPr>
        <p:spPr>
          <a:xfrm>
            <a:off x="1389925" y="6961567"/>
            <a:ext cx="4311000" cy="2154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Clr>
                <a:srgbClr val="000000"/>
              </a:buClr>
              <a:buSzPts val="2200"/>
              <a:buFont typeface="Arial"/>
              <a:buNone/>
            </a:pPr>
            <a:r>
              <a:t/>
            </a:r>
            <a:endParaRPr b="0" i="0" sz="1400" u="none" cap="none" strike="noStrike">
              <a:solidFill>
                <a:srgbClr val="000000"/>
              </a:solidFill>
              <a:latin typeface="Arial"/>
              <a:ea typeface="Arial"/>
              <a:cs typeface="Arial"/>
              <a:sym typeface="Arial"/>
            </a:endParaRPr>
          </a:p>
        </p:txBody>
      </p:sp>
      <p:pic>
        <p:nvPicPr>
          <p:cNvPr id="501" name="Google Shape;501;gf32ed87d32_0_266"/>
          <p:cNvPicPr preferRelativeResize="0"/>
          <p:nvPr/>
        </p:nvPicPr>
        <p:blipFill rotWithShape="1">
          <a:blip r:embed="rId3">
            <a:alphaModFix/>
          </a:blip>
          <a:srcRect b="0" l="0" r="0" t="0"/>
          <a:stretch/>
        </p:blipFill>
        <p:spPr>
          <a:xfrm>
            <a:off x="15703975" y="114450"/>
            <a:ext cx="2431426" cy="1803874"/>
          </a:xfrm>
          <a:prstGeom prst="rect">
            <a:avLst/>
          </a:prstGeom>
          <a:noFill/>
          <a:ln>
            <a:noFill/>
          </a:ln>
        </p:spPr>
      </p:pic>
      <p:sp>
        <p:nvSpPr>
          <p:cNvPr id="502" name="Google Shape;502;gf32ed87d32_0_266"/>
          <p:cNvSpPr txBox="1"/>
          <p:nvPr/>
        </p:nvSpPr>
        <p:spPr>
          <a:xfrm>
            <a:off x="9560725" y="2680350"/>
            <a:ext cx="255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Roboto"/>
              <a:ea typeface="Roboto"/>
              <a:cs typeface="Roboto"/>
              <a:sym typeface="Roboto"/>
            </a:endParaRPr>
          </a:p>
        </p:txBody>
      </p:sp>
      <p:sp>
        <p:nvSpPr>
          <p:cNvPr id="503" name="Google Shape;503;gf32ed87d32_0_266"/>
          <p:cNvSpPr txBox="1"/>
          <p:nvPr/>
        </p:nvSpPr>
        <p:spPr>
          <a:xfrm>
            <a:off x="12231400" y="2196825"/>
            <a:ext cx="59040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chemeClr val="dk1"/>
                </a:solidFill>
                <a:latin typeface="Roboto"/>
                <a:ea typeface="Roboto"/>
                <a:cs typeface="Roboto"/>
                <a:sym typeface="Roboto"/>
              </a:rPr>
              <a:t>Secara umum data tersebar merata di masa berlanggan 0 - 10 tahun. tidak ditemukan outlier.</a:t>
            </a:r>
            <a:endParaRPr sz="2300">
              <a:latin typeface="Roboto"/>
              <a:ea typeface="Roboto"/>
              <a:cs typeface="Roboto"/>
              <a:sym typeface="Roboto"/>
            </a:endParaRPr>
          </a:p>
        </p:txBody>
      </p:sp>
      <p:pic>
        <p:nvPicPr>
          <p:cNvPr id="504" name="Google Shape;504;gf32ed87d32_0_266"/>
          <p:cNvPicPr preferRelativeResize="0"/>
          <p:nvPr/>
        </p:nvPicPr>
        <p:blipFill>
          <a:blip r:embed="rId4">
            <a:alphaModFix/>
          </a:blip>
          <a:stretch>
            <a:fillRect/>
          </a:stretch>
        </p:blipFill>
        <p:spPr>
          <a:xfrm>
            <a:off x="282850" y="1448125"/>
            <a:ext cx="6200114" cy="4065650"/>
          </a:xfrm>
          <a:prstGeom prst="rect">
            <a:avLst/>
          </a:prstGeom>
          <a:noFill/>
          <a:ln cap="flat" cmpd="sng" w="9525">
            <a:solidFill>
              <a:schemeClr val="dk2"/>
            </a:solidFill>
            <a:prstDash val="solid"/>
            <a:round/>
            <a:headEnd len="sm" w="sm" type="none"/>
            <a:tailEnd len="sm" w="sm" type="none"/>
          </a:ln>
        </p:spPr>
      </p:pic>
      <p:pic>
        <p:nvPicPr>
          <p:cNvPr id="505" name="Google Shape;505;gf32ed87d32_0_266"/>
          <p:cNvPicPr preferRelativeResize="0"/>
          <p:nvPr/>
        </p:nvPicPr>
        <p:blipFill>
          <a:blip r:embed="rId5">
            <a:alphaModFix/>
          </a:blip>
          <a:stretch>
            <a:fillRect/>
          </a:stretch>
        </p:blipFill>
        <p:spPr>
          <a:xfrm>
            <a:off x="6562375" y="1448125"/>
            <a:ext cx="5475937" cy="4065650"/>
          </a:xfrm>
          <a:prstGeom prst="rect">
            <a:avLst/>
          </a:prstGeom>
          <a:noFill/>
          <a:ln cap="flat" cmpd="sng" w="9525">
            <a:solidFill>
              <a:schemeClr val="dk2"/>
            </a:solidFill>
            <a:prstDash val="solid"/>
            <a:round/>
            <a:headEnd len="sm" w="sm" type="none"/>
            <a:tailEnd len="sm" w="sm" type="none"/>
          </a:ln>
        </p:spPr>
      </p:pic>
      <p:pic>
        <p:nvPicPr>
          <p:cNvPr id="506" name="Google Shape;506;gf32ed87d32_0_266"/>
          <p:cNvPicPr preferRelativeResize="0"/>
          <p:nvPr/>
        </p:nvPicPr>
        <p:blipFill>
          <a:blip r:embed="rId6">
            <a:alphaModFix/>
          </a:blip>
          <a:stretch>
            <a:fillRect/>
          </a:stretch>
        </p:blipFill>
        <p:spPr>
          <a:xfrm>
            <a:off x="282850" y="5609975"/>
            <a:ext cx="8944924" cy="4555500"/>
          </a:xfrm>
          <a:prstGeom prst="rect">
            <a:avLst/>
          </a:prstGeom>
          <a:noFill/>
          <a:ln cap="flat" cmpd="sng" w="9525">
            <a:solidFill>
              <a:schemeClr val="dk2"/>
            </a:solidFill>
            <a:prstDash val="solid"/>
            <a:round/>
            <a:headEnd len="sm" w="sm" type="none"/>
            <a:tailEnd len="sm" w="sm" type="none"/>
          </a:ln>
        </p:spPr>
      </p:pic>
      <p:pic>
        <p:nvPicPr>
          <p:cNvPr id="507" name="Google Shape;507;gf32ed87d32_0_266"/>
          <p:cNvPicPr preferRelativeResize="0"/>
          <p:nvPr/>
        </p:nvPicPr>
        <p:blipFill>
          <a:blip r:embed="rId7">
            <a:alphaModFix/>
          </a:blip>
          <a:stretch>
            <a:fillRect/>
          </a:stretch>
        </p:blipFill>
        <p:spPr>
          <a:xfrm>
            <a:off x="9303975" y="5609980"/>
            <a:ext cx="8768756" cy="45555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511" name="Shape 511"/>
        <p:cNvGrpSpPr/>
        <p:nvPr/>
      </p:nvGrpSpPr>
      <p:grpSpPr>
        <a:xfrm>
          <a:off x="0" y="0"/>
          <a:ext cx="0" cy="0"/>
          <a:chOff x="0" y="0"/>
          <a:chExt cx="0" cy="0"/>
        </a:xfrm>
      </p:grpSpPr>
      <p:grpSp>
        <p:nvGrpSpPr>
          <p:cNvPr id="512" name="Google Shape;512;gf32ed87d32_0_280"/>
          <p:cNvGrpSpPr/>
          <p:nvPr/>
        </p:nvGrpSpPr>
        <p:grpSpPr>
          <a:xfrm>
            <a:off x="609600" y="646937"/>
            <a:ext cx="15499800" cy="1919527"/>
            <a:chOff x="-1168400" y="-509017"/>
            <a:chExt cx="20666400" cy="2559370"/>
          </a:xfrm>
        </p:grpSpPr>
        <p:sp>
          <p:nvSpPr>
            <p:cNvPr id="513" name="Google Shape;513;gf32ed87d32_0_280"/>
            <p:cNvSpPr txBox="1"/>
            <p:nvPr/>
          </p:nvSpPr>
          <p:spPr>
            <a:xfrm>
              <a:off x="-1168400" y="-509017"/>
              <a:ext cx="20666400" cy="985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7000"/>
                <a:buFont typeface="Arial"/>
                <a:buNone/>
              </a:pPr>
              <a:r>
                <a:rPr lang="en-US" sz="4800">
                  <a:solidFill>
                    <a:srgbClr val="0E2C4B"/>
                  </a:solidFill>
                </a:rPr>
                <a:t>Balance</a:t>
              </a:r>
              <a:endParaRPr b="0" i="0" sz="1400" u="none" cap="none" strike="noStrike">
                <a:solidFill>
                  <a:srgbClr val="000000"/>
                </a:solidFill>
                <a:latin typeface="Arial"/>
                <a:ea typeface="Arial"/>
                <a:cs typeface="Arial"/>
                <a:sym typeface="Arial"/>
              </a:endParaRPr>
            </a:p>
          </p:txBody>
        </p:sp>
        <p:sp>
          <p:nvSpPr>
            <p:cNvPr id="514" name="Google Shape;514;gf32ed87d32_0_280"/>
            <p:cNvSpPr txBox="1"/>
            <p:nvPr/>
          </p:nvSpPr>
          <p:spPr>
            <a:xfrm>
              <a:off x="0" y="1762953"/>
              <a:ext cx="16113000" cy="28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800"/>
                <a:buFont typeface="Arial"/>
                <a:buNone/>
              </a:pPr>
              <a:r>
                <a:t/>
              </a:r>
              <a:endParaRPr b="0" i="0" sz="1400" u="none" cap="none" strike="noStrike">
                <a:solidFill>
                  <a:srgbClr val="000000"/>
                </a:solidFill>
                <a:latin typeface="Arial"/>
                <a:ea typeface="Arial"/>
                <a:cs typeface="Arial"/>
                <a:sym typeface="Arial"/>
              </a:endParaRPr>
            </a:p>
          </p:txBody>
        </p:sp>
      </p:grpSp>
      <p:sp>
        <p:nvSpPr>
          <p:cNvPr id="515" name="Google Shape;515;gf32ed87d32_0_280"/>
          <p:cNvSpPr txBox="1"/>
          <p:nvPr/>
        </p:nvSpPr>
        <p:spPr>
          <a:xfrm>
            <a:off x="1389925" y="6961567"/>
            <a:ext cx="4311000" cy="2154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Clr>
                <a:srgbClr val="000000"/>
              </a:buClr>
              <a:buSzPts val="2200"/>
              <a:buFont typeface="Arial"/>
              <a:buNone/>
            </a:pPr>
            <a:r>
              <a:t/>
            </a:r>
            <a:endParaRPr b="0" i="0" sz="1400" u="none" cap="none" strike="noStrike">
              <a:solidFill>
                <a:srgbClr val="000000"/>
              </a:solidFill>
              <a:latin typeface="Arial"/>
              <a:ea typeface="Arial"/>
              <a:cs typeface="Arial"/>
              <a:sym typeface="Arial"/>
            </a:endParaRPr>
          </a:p>
        </p:txBody>
      </p:sp>
      <p:pic>
        <p:nvPicPr>
          <p:cNvPr id="516" name="Google Shape;516;gf32ed87d32_0_280"/>
          <p:cNvPicPr preferRelativeResize="0"/>
          <p:nvPr/>
        </p:nvPicPr>
        <p:blipFill rotWithShape="1">
          <a:blip r:embed="rId3">
            <a:alphaModFix/>
          </a:blip>
          <a:srcRect b="0" l="0" r="0" t="0"/>
          <a:stretch/>
        </p:blipFill>
        <p:spPr>
          <a:xfrm>
            <a:off x="15703975" y="114450"/>
            <a:ext cx="2431426" cy="1803874"/>
          </a:xfrm>
          <a:prstGeom prst="rect">
            <a:avLst/>
          </a:prstGeom>
          <a:noFill/>
          <a:ln>
            <a:noFill/>
          </a:ln>
        </p:spPr>
      </p:pic>
      <p:sp>
        <p:nvSpPr>
          <p:cNvPr id="517" name="Google Shape;517;gf32ed87d32_0_280"/>
          <p:cNvSpPr txBox="1"/>
          <p:nvPr/>
        </p:nvSpPr>
        <p:spPr>
          <a:xfrm>
            <a:off x="9560725" y="2680350"/>
            <a:ext cx="255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Roboto"/>
              <a:ea typeface="Roboto"/>
              <a:cs typeface="Roboto"/>
              <a:sym typeface="Roboto"/>
            </a:endParaRPr>
          </a:p>
        </p:txBody>
      </p:sp>
      <p:sp>
        <p:nvSpPr>
          <p:cNvPr id="518" name="Google Shape;518;gf32ed87d32_0_280"/>
          <p:cNvSpPr txBox="1"/>
          <p:nvPr/>
        </p:nvSpPr>
        <p:spPr>
          <a:xfrm>
            <a:off x="11964125" y="2077350"/>
            <a:ext cx="6108600" cy="176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300">
                <a:latin typeface="Roboto"/>
                <a:ea typeface="Roboto"/>
                <a:cs typeface="Roboto"/>
                <a:sym typeface="Roboto"/>
              </a:rPr>
              <a:t>Pelanggan paling banyak tidak memiliki tabungan (</a:t>
            </a:r>
            <a:r>
              <a:rPr i="1" lang="en-US" sz="2300">
                <a:latin typeface="Roboto"/>
                <a:ea typeface="Roboto"/>
                <a:cs typeface="Roboto"/>
                <a:sym typeface="Roboto"/>
              </a:rPr>
              <a:t>balance</a:t>
            </a:r>
            <a:r>
              <a:rPr lang="en-US" sz="2300">
                <a:latin typeface="Roboto"/>
                <a:ea typeface="Roboto"/>
                <a:cs typeface="Roboto"/>
                <a:sym typeface="Roboto"/>
              </a:rPr>
              <a:t> = 0), lalu tersebar di rentang jumlah tabungan 100.000 sampai 150.000. </a:t>
            </a:r>
            <a:endParaRPr sz="2300">
              <a:latin typeface="Roboto"/>
              <a:ea typeface="Roboto"/>
              <a:cs typeface="Roboto"/>
              <a:sym typeface="Roboto"/>
            </a:endParaRPr>
          </a:p>
        </p:txBody>
      </p:sp>
      <p:pic>
        <p:nvPicPr>
          <p:cNvPr id="519" name="Google Shape;519;gf32ed87d32_0_280"/>
          <p:cNvPicPr preferRelativeResize="0"/>
          <p:nvPr/>
        </p:nvPicPr>
        <p:blipFill>
          <a:blip r:embed="rId4">
            <a:alphaModFix/>
          </a:blip>
          <a:stretch>
            <a:fillRect/>
          </a:stretch>
        </p:blipFill>
        <p:spPr>
          <a:xfrm>
            <a:off x="282850" y="1531700"/>
            <a:ext cx="6030200" cy="3974750"/>
          </a:xfrm>
          <a:prstGeom prst="rect">
            <a:avLst/>
          </a:prstGeom>
          <a:noFill/>
          <a:ln cap="flat" cmpd="sng" w="9525">
            <a:solidFill>
              <a:schemeClr val="dk2"/>
            </a:solidFill>
            <a:prstDash val="solid"/>
            <a:round/>
            <a:headEnd len="sm" w="sm" type="none"/>
            <a:tailEnd len="sm" w="sm" type="none"/>
          </a:ln>
        </p:spPr>
      </p:pic>
      <p:pic>
        <p:nvPicPr>
          <p:cNvPr id="520" name="Google Shape;520;gf32ed87d32_0_280"/>
          <p:cNvPicPr preferRelativeResize="0"/>
          <p:nvPr/>
        </p:nvPicPr>
        <p:blipFill>
          <a:blip r:embed="rId5">
            <a:alphaModFix/>
          </a:blip>
          <a:stretch>
            <a:fillRect/>
          </a:stretch>
        </p:blipFill>
        <p:spPr>
          <a:xfrm>
            <a:off x="6389250" y="1531700"/>
            <a:ext cx="5349201" cy="3974750"/>
          </a:xfrm>
          <a:prstGeom prst="rect">
            <a:avLst/>
          </a:prstGeom>
          <a:noFill/>
          <a:ln cap="flat" cmpd="sng" w="9525">
            <a:solidFill>
              <a:schemeClr val="dk2"/>
            </a:solidFill>
            <a:prstDash val="solid"/>
            <a:round/>
            <a:headEnd len="sm" w="sm" type="none"/>
            <a:tailEnd len="sm" w="sm" type="none"/>
          </a:ln>
        </p:spPr>
      </p:pic>
      <p:pic>
        <p:nvPicPr>
          <p:cNvPr id="521" name="Google Shape;521;gf32ed87d32_0_280"/>
          <p:cNvPicPr preferRelativeResize="0"/>
          <p:nvPr/>
        </p:nvPicPr>
        <p:blipFill>
          <a:blip r:embed="rId6">
            <a:alphaModFix/>
          </a:blip>
          <a:stretch>
            <a:fillRect/>
          </a:stretch>
        </p:blipFill>
        <p:spPr>
          <a:xfrm>
            <a:off x="282850" y="5582650"/>
            <a:ext cx="9046925" cy="4582825"/>
          </a:xfrm>
          <a:prstGeom prst="rect">
            <a:avLst/>
          </a:prstGeom>
          <a:noFill/>
          <a:ln cap="flat" cmpd="sng" w="9525">
            <a:solidFill>
              <a:schemeClr val="dk2"/>
            </a:solidFill>
            <a:prstDash val="solid"/>
            <a:round/>
            <a:headEnd len="sm" w="sm" type="none"/>
            <a:tailEnd len="sm" w="sm" type="none"/>
          </a:ln>
        </p:spPr>
      </p:pic>
      <p:pic>
        <p:nvPicPr>
          <p:cNvPr id="522" name="Google Shape;522;gf32ed87d32_0_280"/>
          <p:cNvPicPr preferRelativeResize="0"/>
          <p:nvPr/>
        </p:nvPicPr>
        <p:blipFill>
          <a:blip r:embed="rId7">
            <a:alphaModFix/>
          </a:blip>
          <a:stretch>
            <a:fillRect/>
          </a:stretch>
        </p:blipFill>
        <p:spPr>
          <a:xfrm>
            <a:off x="9443175" y="5582650"/>
            <a:ext cx="8776899" cy="45828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526" name="Shape 526"/>
        <p:cNvGrpSpPr/>
        <p:nvPr/>
      </p:nvGrpSpPr>
      <p:grpSpPr>
        <a:xfrm>
          <a:off x="0" y="0"/>
          <a:ext cx="0" cy="0"/>
          <a:chOff x="0" y="0"/>
          <a:chExt cx="0" cy="0"/>
        </a:xfrm>
      </p:grpSpPr>
      <p:grpSp>
        <p:nvGrpSpPr>
          <p:cNvPr id="527" name="Google Shape;527;gf32ed87d32_0_294"/>
          <p:cNvGrpSpPr/>
          <p:nvPr/>
        </p:nvGrpSpPr>
        <p:grpSpPr>
          <a:xfrm>
            <a:off x="609600" y="646937"/>
            <a:ext cx="15499800" cy="1919527"/>
            <a:chOff x="-1168400" y="-509017"/>
            <a:chExt cx="20666400" cy="2559370"/>
          </a:xfrm>
        </p:grpSpPr>
        <p:sp>
          <p:nvSpPr>
            <p:cNvPr id="528" name="Google Shape;528;gf32ed87d32_0_294"/>
            <p:cNvSpPr txBox="1"/>
            <p:nvPr/>
          </p:nvSpPr>
          <p:spPr>
            <a:xfrm>
              <a:off x="-1168400" y="-509017"/>
              <a:ext cx="20666400" cy="985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7000"/>
                <a:buFont typeface="Arial"/>
                <a:buNone/>
              </a:pPr>
              <a:r>
                <a:rPr lang="en-US" sz="4800">
                  <a:solidFill>
                    <a:srgbClr val="0E2C4B"/>
                  </a:solidFill>
                </a:rPr>
                <a:t>NumOfProducts</a:t>
              </a:r>
              <a:endParaRPr b="0" i="0" sz="1400" u="none" cap="none" strike="noStrike">
                <a:solidFill>
                  <a:srgbClr val="000000"/>
                </a:solidFill>
                <a:latin typeface="Arial"/>
                <a:ea typeface="Arial"/>
                <a:cs typeface="Arial"/>
                <a:sym typeface="Arial"/>
              </a:endParaRPr>
            </a:p>
          </p:txBody>
        </p:sp>
        <p:sp>
          <p:nvSpPr>
            <p:cNvPr id="529" name="Google Shape;529;gf32ed87d32_0_294"/>
            <p:cNvSpPr txBox="1"/>
            <p:nvPr/>
          </p:nvSpPr>
          <p:spPr>
            <a:xfrm>
              <a:off x="0" y="1762953"/>
              <a:ext cx="16113000" cy="28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800"/>
                <a:buFont typeface="Arial"/>
                <a:buNone/>
              </a:pPr>
              <a:r>
                <a:t/>
              </a:r>
              <a:endParaRPr b="0" i="0" sz="1400" u="none" cap="none" strike="noStrike">
                <a:solidFill>
                  <a:srgbClr val="000000"/>
                </a:solidFill>
                <a:latin typeface="Arial"/>
                <a:ea typeface="Arial"/>
                <a:cs typeface="Arial"/>
                <a:sym typeface="Arial"/>
              </a:endParaRPr>
            </a:p>
          </p:txBody>
        </p:sp>
      </p:grpSp>
      <p:sp>
        <p:nvSpPr>
          <p:cNvPr id="530" name="Google Shape;530;gf32ed87d32_0_294"/>
          <p:cNvSpPr txBox="1"/>
          <p:nvPr/>
        </p:nvSpPr>
        <p:spPr>
          <a:xfrm>
            <a:off x="1389925" y="6961567"/>
            <a:ext cx="4311000" cy="2154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Clr>
                <a:srgbClr val="000000"/>
              </a:buClr>
              <a:buSzPts val="2200"/>
              <a:buFont typeface="Arial"/>
              <a:buNone/>
            </a:pPr>
            <a:r>
              <a:t/>
            </a:r>
            <a:endParaRPr b="0" i="0" sz="1400" u="none" cap="none" strike="noStrike">
              <a:solidFill>
                <a:srgbClr val="000000"/>
              </a:solidFill>
              <a:latin typeface="Arial"/>
              <a:ea typeface="Arial"/>
              <a:cs typeface="Arial"/>
              <a:sym typeface="Arial"/>
            </a:endParaRPr>
          </a:p>
        </p:txBody>
      </p:sp>
      <p:pic>
        <p:nvPicPr>
          <p:cNvPr id="531" name="Google Shape;531;gf32ed87d32_0_294"/>
          <p:cNvPicPr preferRelativeResize="0"/>
          <p:nvPr/>
        </p:nvPicPr>
        <p:blipFill rotWithShape="1">
          <a:blip r:embed="rId3">
            <a:alphaModFix/>
          </a:blip>
          <a:srcRect b="0" l="0" r="0" t="0"/>
          <a:stretch/>
        </p:blipFill>
        <p:spPr>
          <a:xfrm>
            <a:off x="15703975" y="114450"/>
            <a:ext cx="2431426" cy="1803874"/>
          </a:xfrm>
          <a:prstGeom prst="rect">
            <a:avLst/>
          </a:prstGeom>
          <a:noFill/>
          <a:ln>
            <a:noFill/>
          </a:ln>
        </p:spPr>
      </p:pic>
      <p:sp>
        <p:nvSpPr>
          <p:cNvPr id="532" name="Google Shape;532;gf32ed87d32_0_294"/>
          <p:cNvSpPr txBox="1"/>
          <p:nvPr/>
        </p:nvSpPr>
        <p:spPr>
          <a:xfrm>
            <a:off x="9560725" y="2680350"/>
            <a:ext cx="255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Roboto"/>
              <a:ea typeface="Roboto"/>
              <a:cs typeface="Roboto"/>
              <a:sym typeface="Roboto"/>
            </a:endParaRPr>
          </a:p>
        </p:txBody>
      </p:sp>
      <p:sp>
        <p:nvSpPr>
          <p:cNvPr id="533" name="Google Shape;533;gf32ed87d32_0_294"/>
          <p:cNvSpPr txBox="1"/>
          <p:nvPr/>
        </p:nvSpPr>
        <p:spPr>
          <a:xfrm>
            <a:off x="12309100" y="2195225"/>
            <a:ext cx="5028900" cy="176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300">
                <a:latin typeface="Roboto"/>
                <a:ea typeface="Roboto"/>
                <a:cs typeface="Roboto"/>
                <a:sym typeface="Roboto"/>
              </a:rPr>
              <a:t>Pelanggan paling banyak memiliki 1 atau 2 produk. Terdapat data outlier yaitu pelanggan yang memiliki 4 produk langganan.</a:t>
            </a:r>
            <a:endParaRPr sz="2300">
              <a:latin typeface="Roboto"/>
              <a:ea typeface="Roboto"/>
              <a:cs typeface="Roboto"/>
              <a:sym typeface="Roboto"/>
            </a:endParaRPr>
          </a:p>
        </p:txBody>
      </p:sp>
      <p:pic>
        <p:nvPicPr>
          <p:cNvPr id="534" name="Google Shape;534;gf32ed87d32_0_294"/>
          <p:cNvPicPr preferRelativeResize="0"/>
          <p:nvPr/>
        </p:nvPicPr>
        <p:blipFill>
          <a:blip r:embed="rId4">
            <a:alphaModFix/>
          </a:blip>
          <a:stretch>
            <a:fillRect/>
          </a:stretch>
        </p:blipFill>
        <p:spPr>
          <a:xfrm>
            <a:off x="304825" y="1437975"/>
            <a:ext cx="6101900" cy="4013425"/>
          </a:xfrm>
          <a:prstGeom prst="rect">
            <a:avLst/>
          </a:prstGeom>
          <a:noFill/>
          <a:ln cap="flat" cmpd="sng" w="9525">
            <a:solidFill>
              <a:schemeClr val="dk2"/>
            </a:solidFill>
            <a:prstDash val="solid"/>
            <a:round/>
            <a:headEnd len="sm" w="sm" type="none"/>
            <a:tailEnd len="sm" w="sm" type="none"/>
          </a:ln>
        </p:spPr>
      </p:pic>
      <p:pic>
        <p:nvPicPr>
          <p:cNvPr id="535" name="Google Shape;535;gf32ed87d32_0_294"/>
          <p:cNvPicPr preferRelativeResize="0"/>
          <p:nvPr/>
        </p:nvPicPr>
        <p:blipFill>
          <a:blip r:embed="rId5">
            <a:alphaModFix/>
          </a:blip>
          <a:stretch>
            <a:fillRect/>
          </a:stretch>
        </p:blipFill>
        <p:spPr>
          <a:xfrm>
            <a:off x="6494625" y="1437975"/>
            <a:ext cx="5439600" cy="4013425"/>
          </a:xfrm>
          <a:prstGeom prst="rect">
            <a:avLst/>
          </a:prstGeom>
          <a:noFill/>
          <a:ln cap="flat" cmpd="sng" w="9525">
            <a:solidFill>
              <a:schemeClr val="dk2"/>
            </a:solidFill>
            <a:prstDash val="solid"/>
            <a:round/>
            <a:headEnd len="sm" w="sm" type="none"/>
            <a:tailEnd len="sm" w="sm" type="none"/>
          </a:ln>
        </p:spPr>
      </p:pic>
      <p:pic>
        <p:nvPicPr>
          <p:cNvPr id="536" name="Google Shape;536;gf32ed87d32_0_294"/>
          <p:cNvPicPr preferRelativeResize="0"/>
          <p:nvPr/>
        </p:nvPicPr>
        <p:blipFill>
          <a:blip r:embed="rId6">
            <a:alphaModFix/>
          </a:blip>
          <a:stretch>
            <a:fillRect/>
          </a:stretch>
        </p:blipFill>
        <p:spPr>
          <a:xfrm>
            <a:off x="9408325" y="5527600"/>
            <a:ext cx="8690141" cy="4520750"/>
          </a:xfrm>
          <a:prstGeom prst="rect">
            <a:avLst/>
          </a:prstGeom>
          <a:noFill/>
          <a:ln cap="flat" cmpd="sng" w="9525">
            <a:solidFill>
              <a:schemeClr val="dk2"/>
            </a:solidFill>
            <a:prstDash val="solid"/>
            <a:round/>
            <a:headEnd len="sm" w="sm" type="none"/>
            <a:tailEnd len="sm" w="sm" type="none"/>
          </a:ln>
        </p:spPr>
      </p:pic>
      <p:pic>
        <p:nvPicPr>
          <p:cNvPr id="537" name="Google Shape;537;gf32ed87d32_0_294"/>
          <p:cNvPicPr preferRelativeResize="0"/>
          <p:nvPr/>
        </p:nvPicPr>
        <p:blipFill>
          <a:blip r:embed="rId7">
            <a:alphaModFix/>
          </a:blip>
          <a:stretch>
            <a:fillRect/>
          </a:stretch>
        </p:blipFill>
        <p:spPr>
          <a:xfrm>
            <a:off x="304825" y="5527600"/>
            <a:ext cx="9006249" cy="45207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541" name="Shape 541"/>
        <p:cNvGrpSpPr/>
        <p:nvPr/>
      </p:nvGrpSpPr>
      <p:grpSpPr>
        <a:xfrm>
          <a:off x="0" y="0"/>
          <a:ext cx="0" cy="0"/>
          <a:chOff x="0" y="0"/>
          <a:chExt cx="0" cy="0"/>
        </a:xfrm>
      </p:grpSpPr>
      <p:grpSp>
        <p:nvGrpSpPr>
          <p:cNvPr id="542" name="Google Shape;542;gf32ed87d32_0_308"/>
          <p:cNvGrpSpPr/>
          <p:nvPr/>
        </p:nvGrpSpPr>
        <p:grpSpPr>
          <a:xfrm>
            <a:off x="609600" y="646937"/>
            <a:ext cx="15499800" cy="1919527"/>
            <a:chOff x="-1168400" y="-509017"/>
            <a:chExt cx="20666400" cy="2559370"/>
          </a:xfrm>
        </p:grpSpPr>
        <p:sp>
          <p:nvSpPr>
            <p:cNvPr id="543" name="Google Shape;543;gf32ed87d32_0_308"/>
            <p:cNvSpPr txBox="1"/>
            <p:nvPr/>
          </p:nvSpPr>
          <p:spPr>
            <a:xfrm>
              <a:off x="-1168400" y="-509017"/>
              <a:ext cx="20666400" cy="985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7000"/>
                <a:buFont typeface="Arial"/>
                <a:buNone/>
              </a:pPr>
              <a:r>
                <a:rPr lang="en-US" sz="4800">
                  <a:solidFill>
                    <a:srgbClr val="0E2C4B"/>
                  </a:solidFill>
                </a:rPr>
                <a:t>HasCrCard</a:t>
              </a:r>
              <a:endParaRPr b="0" i="0" sz="1400" u="none" cap="none" strike="noStrike">
                <a:solidFill>
                  <a:srgbClr val="000000"/>
                </a:solidFill>
                <a:latin typeface="Arial"/>
                <a:ea typeface="Arial"/>
                <a:cs typeface="Arial"/>
                <a:sym typeface="Arial"/>
              </a:endParaRPr>
            </a:p>
          </p:txBody>
        </p:sp>
        <p:sp>
          <p:nvSpPr>
            <p:cNvPr id="544" name="Google Shape;544;gf32ed87d32_0_308"/>
            <p:cNvSpPr txBox="1"/>
            <p:nvPr/>
          </p:nvSpPr>
          <p:spPr>
            <a:xfrm>
              <a:off x="0" y="1762953"/>
              <a:ext cx="16113000" cy="28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8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gf32ed87d32_0_308"/>
          <p:cNvSpPr txBox="1"/>
          <p:nvPr/>
        </p:nvSpPr>
        <p:spPr>
          <a:xfrm>
            <a:off x="1389925" y="6961567"/>
            <a:ext cx="4311000" cy="2154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Clr>
                <a:srgbClr val="000000"/>
              </a:buClr>
              <a:buSzPts val="2200"/>
              <a:buFont typeface="Arial"/>
              <a:buNone/>
            </a:pPr>
            <a:r>
              <a:t/>
            </a:r>
            <a:endParaRPr b="0" i="0" sz="1400" u="none" cap="none" strike="noStrike">
              <a:solidFill>
                <a:srgbClr val="000000"/>
              </a:solidFill>
              <a:latin typeface="Arial"/>
              <a:ea typeface="Arial"/>
              <a:cs typeface="Arial"/>
              <a:sym typeface="Arial"/>
            </a:endParaRPr>
          </a:p>
        </p:txBody>
      </p:sp>
      <p:pic>
        <p:nvPicPr>
          <p:cNvPr id="546" name="Google Shape;546;gf32ed87d32_0_308"/>
          <p:cNvPicPr preferRelativeResize="0"/>
          <p:nvPr/>
        </p:nvPicPr>
        <p:blipFill rotWithShape="1">
          <a:blip r:embed="rId3">
            <a:alphaModFix/>
          </a:blip>
          <a:srcRect b="0" l="0" r="0" t="0"/>
          <a:stretch/>
        </p:blipFill>
        <p:spPr>
          <a:xfrm>
            <a:off x="15703975" y="114450"/>
            <a:ext cx="2431426" cy="1803874"/>
          </a:xfrm>
          <a:prstGeom prst="rect">
            <a:avLst/>
          </a:prstGeom>
          <a:noFill/>
          <a:ln>
            <a:noFill/>
          </a:ln>
        </p:spPr>
      </p:pic>
      <p:sp>
        <p:nvSpPr>
          <p:cNvPr id="547" name="Google Shape;547;gf32ed87d32_0_308"/>
          <p:cNvSpPr txBox="1"/>
          <p:nvPr/>
        </p:nvSpPr>
        <p:spPr>
          <a:xfrm>
            <a:off x="9560725" y="2680350"/>
            <a:ext cx="255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Roboto"/>
              <a:ea typeface="Roboto"/>
              <a:cs typeface="Roboto"/>
              <a:sym typeface="Roboto"/>
            </a:endParaRPr>
          </a:p>
        </p:txBody>
      </p:sp>
      <p:sp>
        <p:nvSpPr>
          <p:cNvPr id="548" name="Google Shape;548;gf32ed87d32_0_308"/>
          <p:cNvSpPr txBox="1"/>
          <p:nvPr/>
        </p:nvSpPr>
        <p:spPr>
          <a:xfrm>
            <a:off x="12210075" y="2076000"/>
            <a:ext cx="5374500" cy="135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300">
                <a:latin typeface="Roboto"/>
                <a:ea typeface="Roboto"/>
                <a:cs typeface="Roboto"/>
                <a:sym typeface="Roboto"/>
              </a:rPr>
              <a:t>Sekitar 7000 pelanggan memiliki kartu kredit, sisanya hampir 3000 pelanggan tidak memiliki kartu kredit.</a:t>
            </a:r>
            <a:endParaRPr sz="2300">
              <a:latin typeface="Roboto"/>
              <a:ea typeface="Roboto"/>
              <a:cs typeface="Roboto"/>
              <a:sym typeface="Roboto"/>
            </a:endParaRPr>
          </a:p>
        </p:txBody>
      </p:sp>
      <p:pic>
        <p:nvPicPr>
          <p:cNvPr id="549" name="Google Shape;549;gf32ed87d32_0_308"/>
          <p:cNvPicPr preferRelativeResize="0"/>
          <p:nvPr/>
        </p:nvPicPr>
        <p:blipFill>
          <a:blip r:embed="rId4">
            <a:alphaModFix/>
          </a:blip>
          <a:stretch>
            <a:fillRect/>
          </a:stretch>
        </p:blipFill>
        <p:spPr>
          <a:xfrm>
            <a:off x="342925" y="1437975"/>
            <a:ext cx="6101275" cy="4009050"/>
          </a:xfrm>
          <a:prstGeom prst="rect">
            <a:avLst/>
          </a:prstGeom>
          <a:noFill/>
          <a:ln cap="flat" cmpd="sng" w="9525">
            <a:solidFill>
              <a:schemeClr val="dk2"/>
            </a:solidFill>
            <a:prstDash val="solid"/>
            <a:round/>
            <a:headEnd len="sm" w="sm" type="none"/>
            <a:tailEnd len="sm" w="sm" type="none"/>
          </a:ln>
        </p:spPr>
      </p:pic>
      <p:pic>
        <p:nvPicPr>
          <p:cNvPr id="550" name="Google Shape;550;gf32ed87d32_0_308"/>
          <p:cNvPicPr preferRelativeResize="0"/>
          <p:nvPr/>
        </p:nvPicPr>
        <p:blipFill>
          <a:blip r:embed="rId5">
            <a:alphaModFix/>
          </a:blip>
          <a:stretch>
            <a:fillRect/>
          </a:stretch>
        </p:blipFill>
        <p:spPr>
          <a:xfrm>
            <a:off x="6520400" y="1437975"/>
            <a:ext cx="5374626" cy="4009050"/>
          </a:xfrm>
          <a:prstGeom prst="rect">
            <a:avLst/>
          </a:prstGeom>
          <a:noFill/>
          <a:ln cap="flat" cmpd="sng" w="9525">
            <a:solidFill>
              <a:schemeClr val="dk2"/>
            </a:solidFill>
            <a:prstDash val="solid"/>
            <a:round/>
            <a:headEnd len="sm" w="sm" type="none"/>
            <a:tailEnd len="sm" w="sm" type="none"/>
          </a:ln>
        </p:spPr>
      </p:pic>
      <p:pic>
        <p:nvPicPr>
          <p:cNvPr id="551" name="Google Shape;551;gf32ed87d32_0_308"/>
          <p:cNvPicPr preferRelativeResize="0"/>
          <p:nvPr/>
        </p:nvPicPr>
        <p:blipFill>
          <a:blip r:embed="rId6">
            <a:alphaModFix/>
          </a:blip>
          <a:stretch>
            <a:fillRect/>
          </a:stretch>
        </p:blipFill>
        <p:spPr>
          <a:xfrm>
            <a:off x="9147425" y="5523225"/>
            <a:ext cx="8499699" cy="4356796"/>
          </a:xfrm>
          <a:prstGeom prst="rect">
            <a:avLst/>
          </a:prstGeom>
          <a:noFill/>
          <a:ln cap="flat" cmpd="sng" w="9525">
            <a:solidFill>
              <a:schemeClr val="dk2"/>
            </a:solidFill>
            <a:prstDash val="solid"/>
            <a:round/>
            <a:headEnd len="sm" w="sm" type="none"/>
            <a:tailEnd len="sm" w="sm" type="none"/>
          </a:ln>
        </p:spPr>
      </p:pic>
      <p:pic>
        <p:nvPicPr>
          <p:cNvPr id="552" name="Google Shape;552;gf32ed87d32_0_308"/>
          <p:cNvPicPr preferRelativeResize="0"/>
          <p:nvPr/>
        </p:nvPicPr>
        <p:blipFill>
          <a:blip r:embed="rId7">
            <a:alphaModFix/>
          </a:blip>
          <a:stretch>
            <a:fillRect/>
          </a:stretch>
        </p:blipFill>
        <p:spPr>
          <a:xfrm>
            <a:off x="342925" y="5523225"/>
            <a:ext cx="8668318" cy="43568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120" name="Shape 120"/>
        <p:cNvGrpSpPr/>
        <p:nvPr/>
      </p:nvGrpSpPr>
      <p:grpSpPr>
        <a:xfrm>
          <a:off x="0" y="0"/>
          <a:ext cx="0" cy="0"/>
          <a:chOff x="0" y="0"/>
          <a:chExt cx="0" cy="0"/>
        </a:xfrm>
      </p:grpSpPr>
      <p:pic>
        <p:nvPicPr>
          <p:cNvPr id="121" name="Google Shape;121;p15"/>
          <p:cNvPicPr preferRelativeResize="0"/>
          <p:nvPr/>
        </p:nvPicPr>
        <p:blipFill rotWithShape="1">
          <a:blip r:embed="rId3">
            <a:alphaModFix amt="21999"/>
          </a:blip>
          <a:srcRect b="0" l="0" r="0" t="0"/>
          <a:stretch/>
        </p:blipFill>
        <p:spPr>
          <a:xfrm>
            <a:off x="13971016" y="7410359"/>
            <a:ext cx="3288284" cy="1141308"/>
          </a:xfrm>
          <a:prstGeom prst="rect">
            <a:avLst/>
          </a:prstGeom>
          <a:noFill/>
          <a:ln>
            <a:noFill/>
          </a:ln>
        </p:spPr>
      </p:pic>
      <p:sp>
        <p:nvSpPr>
          <p:cNvPr id="122" name="Google Shape;122;p15"/>
          <p:cNvSpPr/>
          <p:nvPr/>
        </p:nvSpPr>
        <p:spPr>
          <a:xfrm>
            <a:off x="3063954" y="2122975"/>
            <a:ext cx="12160093" cy="6041050"/>
          </a:xfrm>
          <a:custGeom>
            <a:rect b="b" l="l" r="r" t="t"/>
            <a:pathLst>
              <a:path extrusionOk="0" h="4832840" w="9728074">
                <a:moveTo>
                  <a:pt x="9603614" y="4832840"/>
                </a:moveTo>
                <a:lnTo>
                  <a:pt x="124460" y="4832840"/>
                </a:lnTo>
                <a:cubicBezTo>
                  <a:pt x="55880" y="4832840"/>
                  <a:pt x="0" y="4776960"/>
                  <a:pt x="0" y="4708380"/>
                </a:cubicBezTo>
                <a:lnTo>
                  <a:pt x="0" y="124460"/>
                </a:lnTo>
                <a:cubicBezTo>
                  <a:pt x="0" y="55880"/>
                  <a:pt x="55880" y="0"/>
                  <a:pt x="124460" y="0"/>
                </a:cubicBezTo>
                <a:lnTo>
                  <a:pt x="9603614" y="0"/>
                </a:lnTo>
                <a:cubicBezTo>
                  <a:pt x="9672194" y="0"/>
                  <a:pt x="9728074" y="55880"/>
                  <a:pt x="9728074" y="124460"/>
                </a:cubicBezTo>
                <a:lnTo>
                  <a:pt x="9728074" y="4708380"/>
                </a:lnTo>
                <a:cubicBezTo>
                  <a:pt x="9728074" y="4776960"/>
                  <a:pt x="9672194" y="4832840"/>
                  <a:pt x="9603614" y="483284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5"/>
          <p:cNvSpPr txBox="1"/>
          <p:nvPr/>
        </p:nvSpPr>
        <p:spPr>
          <a:xfrm>
            <a:off x="4908869" y="3556226"/>
            <a:ext cx="8470500" cy="2370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7000"/>
              <a:buFont typeface="Arial"/>
              <a:buNone/>
            </a:pPr>
            <a:r>
              <a:rPr lang="en-US" sz="7000">
                <a:solidFill>
                  <a:srgbClr val="0E2C4B"/>
                </a:solidFill>
              </a:rPr>
              <a:t>S</a:t>
            </a:r>
            <a:r>
              <a:rPr b="0" i="0" lang="en-US" sz="7000" u="none" cap="none" strike="noStrike">
                <a:solidFill>
                  <a:srgbClr val="0E2C4B"/>
                </a:solidFill>
                <a:latin typeface="Arial"/>
                <a:ea typeface="Arial"/>
                <a:cs typeface="Arial"/>
                <a:sym typeface="Arial"/>
              </a:rPr>
              <a:t>tage 1  </a:t>
            </a:r>
            <a:r>
              <a:rPr b="0" i="0" lang="en-US" sz="7000" u="none" cap="none" strike="noStrike">
                <a:solidFill>
                  <a:srgbClr val="F36825"/>
                </a:solidFill>
                <a:latin typeface="Arial"/>
                <a:ea typeface="Arial"/>
                <a:cs typeface="Arial"/>
                <a:sym typeface="Arial"/>
              </a:rPr>
              <a:t>Understa</a:t>
            </a:r>
            <a:r>
              <a:rPr lang="en-US" sz="7000">
                <a:solidFill>
                  <a:srgbClr val="F36825"/>
                </a:solidFill>
              </a:rPr>
              <a:t>nding</a:t>
            </a:r>
            <a:endParaRPr b="0" i="0" sz="1400" u="none" cap="none" strike="noStrike">
              <a:solidFill>
                <a:srgbClr val="000000"/>
              </a:solidFill>
              <a:latin typeface="Arial"/>
              <a:ea typeface="Arial"/>
              <a:cs typeface="Arial"/>
              <a:sym typeface="Arial"/>
            </a:endParaRPr>
          </a:p>
        </p:txBody>
      </p:sp>
      <p:pic>
        <p:nvPicPr>
          <p:cNvPr id="124" name="Google Shape;124;p15"/>
          <p:cNvPicPr preferRelativeResize="0"/>
          <p:nvPr/>
        </p:nvPicPr>
        <p:blipFill rotWithShape="1">
          <a:blip r:embed="rId3">
            <a:alphaModFix amt="21999"/>
          </a:blip>
          <a:srcRect b="0" l="0" r="0" t="0"/>
          <a:stretch/>
        </p:blipFill>
        <p:spPr>
          <a:xfrm>
            <a:off x="2470041" y="2784527"/>
            <a:ext cx="2223383" cy="771699"/>
          </a:xfrm>
          <a:prstGeom prst="rect">
            <a:avLst/>
          </a:prstGeom>
          <a:noFill/>
          <a:ln>
            <a:noFill/>
          </a:ln>
        </p:spPr>
      </p:pic>
      <p:pic>
        <p:nvPicPr>
          <p:cNvPr id="125" name="Google Shape;125;p15"/>
          <p:cNvPicPr preferRelativeResize="0"/>
          <p:nvPr/>
        </p:nvPicPr>
        <p:blipFill rotWithShape="1">
          <a:blip r:embed="rId4">
            <a:alphaModFix/>
          </a:blip>
          <a:srcRect b="0" l="0" r="0" t="0"/>
          <a:stretch/>
        </p:blipFill>
        <p:spPr>
          <a:xfrm rot="-1251902">
            <a:off x="2297276" y="1924267"/>
            <a:ext cx="2945311" cy="1144990"/>
          </a:xfrm>
          <a:prstGeom prst="rect">
            <a:avLst/>
          </a:prstGeom>
          <a:noFill/>
          <a:ln>
            <a:noFill/>
          </a:ln>
        </p:spPr>
      </p:pic>
      <p:pic>
        <p:nvPicPr>
          <p:cNvPr id="126" name="Google Shape;126;p15"/>
          <p:cNvPicPr preferRelativeResize="0"/>
          <p:nvPr/>
        </p:nvPicPr>
        <p:blipFill rotWithShape="1">
          <a:blip r:embed="rId5">
            <a:alphaModFix/>
          </a:blip>
          <a:srcRect b="0" l="0" r="0" t="0"/>
          <a:stretch/>
        </p:blipFill>
        <p:spPr>
          <a:xfrm>
            <a:off x="6987650" y="5367375"/>
            <a:ext cx="3939099" cy="29224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556" name="Shape 556"/>
        <p:cNvGrpSpPr/>
        <p:nvPr/>
      </p:nvGrpSpPr>
      <p:grpSpPr>
        <a:xfrm>
          <a:off x="0" y="0"/>
          <a:ext cx="0" cy="0"/>
          <a:chOff x="0" y="0"/>
          <a:chExt cx="0" cy="0"/>
        </a:xfrm>
      </p:grpSpPr>
      <p:grpSp>
        <p:nvGrpSpPr>
          <p:cNvPr id="557" name="Google Shape;557;gf32ed87d32_0_322"/>
          <p:cNvGrpSpPr/>
          <p:nvPr/>
        </p:nvGrpSpPr>
        <p:grpSpPr>
          <a:xfrm>
            <a:off x="609600" y="646937"/>
            <a:ext cx="15499800" cy="1919527"/>
            <a:chOff x="-1168400" y="-509017"/>
            <a:chExt cx="20666400" cy="2559370"/>
          </a:xfrm>
        </p:grpSpPr>
        <p:sp>
          <p:nvSpPr>
            <p:cNvPr id="558" name="Google Shape;558;gf32ed87d32_0_322"/>
            <p:cNvSpPr txBox="1"/>
            <p:nvPr/>
          </p:nvSpPr>
          <p:spPr>
            <a:xfrm>
              <a:off x="-1168400" y="-509017"/>
              <a:ext cx="20666400" cy="985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7000"/>
                <a:buFont typeface="Arial"/>
                <a:buNone/>
              </a:pPr>
              <a:r>
                <a:rPr lang="en-US" sz="4800">
                  <a:solidFill>
                    <a:srgbClr val="0E2C4B"/>
                  </a:solidFill>
                </a:rPr>
                <a:t>IsActiveMember</a:t>
              </a:r>
              <a:endParaRPr b="0" i="0" sz="1400" u="none" cap="none" strike="noStrike">
                <a:solidFill>
                  <a:srgbClr val="000000"/>
                </a:solidFill>
                <a:latin typeface="Arial"/>
                <a:ea typeface="Arial"/>
                <a:cs typeface="Arial"/>
                <a:sym typeface="Arial"/>
              </a:endParaRPr>
            </a:p>
          </p:txBody>
        </p:sp>
        <p:sp>
          <p:nvSpPr>
            <p:cNvPr id="559" name="Google Shape;559;gf32ed87d32_0_322"/>
            <p:cNvSpPr txBox="1"/>
            <p:nvPr/>
          </p:nvSpPr>
          <p:spPr>
            <a:xfrm>
              <a:off x="0" y="1762953"/>
              <a:ext cx="16113000" cy="28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800"/>
                <a:buFont typeface="Arial"/>
                <a:buNone/>
              </a:pPr>
              <a:r>
                <a:t/>
              </a:r>
              <a:endParaRPr b="0" i="0" sz="1400" u="none" cap="none" strike="noStrike">
                <a:solidFill>
                  <a:srgbClr val="000000"/>
                </a:solidFill>
                <a:latin typeface="Arial"/>
                <a:ea typeface="Arial"/>
                <a:cs typeface="Arial"/>
                <a:sym typeface="Arial"/>
              </a:endParaRPr>
            </a:p>
          </p:txBody>
        </p:sp>
      </p:grpSp>
      <p:sp>
        <p:nvSpPr>
          <p:cNvPr id="560" name="Google Shape;560;gf32ed87d32_0_322"/>
          <p:cNvSpPr txBox="1"/>
          <p:nvPr/>
        </p:nvSpPr>
        <p:spPr>
          <a:xfrm>
            <a:off x="1389925" y="6961567"/>
            <a:ext cx="4311000" cy="2154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Clr>
                <a:srgbClr val="000000"/>
              </a:buClr>
              <a:buSzPts val="2200"/>
              <a:buFont typeface="Arial"/>
              <a:buNone/>
            </a:pPr>
            <a:r>
              <a:t/>
            </a:r>
            <a:endParaRPr b="0" i="0" sz="1400" u="none" cap="none" strike="noStrike">
              <a:solidFill>
                <a:srgbClr val="000000"/>
              </a:solidFill>
              <a:latin typeface="Arial"/>
              <a:ea typeface="Arial"/>
              <a:cs typeface="Arial"/>
              <a:sym typeface="Arial"/>
            </a:endParaRPr>
          </a:p>
        </p:txBody>
      </p:sp>
      <p:pic>
        <p:nvPicPr>
          <p:cNvPr id="561" name="Google Shape;561;gf32ed87d32_0_322"/>
          <p:cNvPicPr preferRelativeResize="0"/>
          <p:nvPr/>
        </p:nvPicPr>
        <p:blipFill rotWithShape="1">
          <a:blip r:embed="rId3">
            <a:alphaModFix/>
          </a:blip>
          <a:srcRect b="0" l="0" r="0" t="0"/>
          <a:stretch/>
        </p:blipFill>
        <p:spPr>
          <a:xfrm>
            <a:off x="15703975" y="114450"/>
            <a:ext cx="2431426" cy="1803874"/>
          </a:xfrm>
          <a:prstGeom prst="rect">
            <a:avLst/>
          </a:prstGeom>
          <a:noFill/>
          <a:ln>
            <a:noFill/>
          </a:ln>
        </p:spPr>
      </p:pic>
      <p:sp>
        <p:nvSpPr>
          <p:cNvPr id="562" name="Google Shape;562;gf32ed87d32_0_322"/>
          <p:cNvSpPr txBox="1"/>
          <p:nvPr/>
        </p:nvSpPr>
        <p:spPr>
          <a:xfrm>
            <a:off x="9560725" y="2680350"/>
            <a:ext cx="255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Roboto"/>
              <a:ea typeface="Roboto"/>
              <a:cs typeface="Roboto"/>
              <a:sym typeface="Roboto"/>
            </a:endParaRPr>
          </a:p>
        </p:txBody>
      </p:sp>
      <p:sp>
        <p:nvSpPr>
          <p:cNvPr id="563" name="Google Shape;563;gf32ed87d32_0_322"/>
          <p:cNvSpPr txBox="1"/>
          <p:nvPr/>
        </p:nvSpPr>
        <p:spPr>
          <a:xfrm>
            <a:off x="12171825" y="2077350"/>
            <a:ext cx="5853300" cy="176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300">
                <a:latin typeface="Roboto"/>
                <a:ea typeface="Roboto"/>
                <a:cs typeface="Roboto"/>
                <a:sym typeface="Roboto"/>
              </a:rPr>
              <a:t>Data menunjukkan bahwa pelanggan aktif sedikit lebih banyak dibandingkan pelanggan tidak aktif, namun sebarannya cukup merata.</a:t>
            </a:r>
            <a:endParaRPr sz="2300">
              <a:latin typeface="Roboto"/>
              <a:ea typeface="Roboto"/>
              <a:cs typeface="Roboto"/>
              <a:sym typeface="Roboto"/>
            </a:endParaRPr>
          </a:p>
        </p:txBody>
      </p:sp>
      <p:pic>
        <p:nvPicPr>
          <p:cNvPr id="564" name="Google Shape;564;gf32ed87d32_0_322"/>
          <p:cNvPicPr preferRelativeResize="0"/>
          <p:nvPr/>
        </p:nvPicPr>
        <p:blipFill>
          <a:blip r:embed="rId4">
            <a:alphaModFix/>
          </a:blip>
          <a:stretch>
            <a:fillRect/>
          </a:stretch>
        </p:blipFill>
        <p:spPr>
          <a:xfrm>
            <a:off x="320950" y="1400525"/>
            <a:ext cx="6160726" cy="4056450"/>
          </a:xfrm>
          <a:prstGeom prst="rect">
            <a:avLst/>
          </a:prstGeom>
          <a:noFill/>
          <a:ln cap="flat" cmpd="sng" w="9525">
            <a:solidFill>
              <a:schemeClr val="dk2"/>
            </a:solidFill>
            <a:prstDash val="solid"/>
            <a:round/>
            <a:headEnd len="sm" w="sm" type="none"/>
            <a:tailEnd len="sm" w="sm" type="none"/>
          </a:ln>
        </p:spPr>
      </p:pic>
      <p:pic>
        <p:nvPicPr>
          <p:cNvPr id="565" name="Google Shape;565;gf32ed87d32_0_322"/>
          <p:cNvPicPr preferRelativeResize="0"/>
          <p:nvPr/>
        </p:nvPicPr>
        <p:blipFill>
          <a:blip r:embed="rId5">
            <a:alphaModFix/>
          </a:blip>
          <a:stretch>
            <a:fillRect/>
          </a:stretch>
        </p:blipFill>
        <p:spPr>
          <a:xfrm>
            <a:off x="6588325" y="1400525"/>
            <a:ext cx="5476862" cy="4056450"/>
          </a:xfrm>
          <a:prstGeom prst="rect">
            <a:avLst/>
          </a:prstGeom>
          <a:noFill/>
          <a:ln cap="flat" cmpd="sng" w="9525">
            <a:solidFill>
              <a:schemeClr val="dk2"/>
            </a:solidFill>
            <a:prstDash val="solid"/>
            <a:round/>
            <a:headEnd len="sm" w="sm" type="none"/>
            <a:tailEnd len="sm" w="sm" type="none"/>
          </a:ln>
        </p:spPr>
      </p:pic>
      <p:pic>
        <p:nvPicPr>
          <p:cNvPr id="566" name="Google Shape;566;gf32ed87d32_0_322"/>
          <p:cNvPicPr preferRelativeResize="0"/>
          <p:nvPr/>
        </p:nvPicPr>
        <p:blipFill>
          <a:blip r:embed="rId6">
            <a:alphaModFix/>
          </a:blip>
          <a:stretch>
            <a:fillRect/>
          </a:stretch>
        </p:blipFill>
        <p:spPr>
          <a:xfrm>
            <a:off x="9413525" y="5591450"/>
            <a:ext cx="8745658" cy="4555275"/>
          </a:xfrm>
          <a:prstGeom prst="rect">
            <a:avLst/>
          </a:prstGeom>
          <a:noFill/>
          <a:ln cap="flat" cmpd="sng" w="9525">
            <a:solidFill>
              <a:schemeClr val="dk2"/>
            </a:solidFill>
            <a:prstDash val="solid"/>
            <a:round/>
            <a:headEnd len="sm" w="sm" type="none"/>
            <a:tailEnd len="sm" w="sm" type="none"/>
          </a:ln>
        </p:spPr>
      </p:pic>
      <p:pic>
        <p:nvPicPr>
          <p:cNvPr id="567" name="Google Shape;567;gf32ed87d32_0_322"/>
          <p:cNvPicPr preferRelativeResize="0"/>
          <p:nvPr/>
        </p:nvPicPr>
        <p:blipFill>
          <a:blip r:embed="rId7">
            <a:alphaModFix/>
          </a:blip>
          <a:stretch>
            <a:fillRect/>
          </a:stretch>
        </p:blipFill>
        <p:spPr>
          <a:xfrm>
            <a:off x="320950" y="5591447"/>
            <a:ext cx="9016375" cy="45552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571" name="Shape 571"/>
        <p:cNvGrpSpPr/>
        <p:nvPr/>
      </p:nvGrpSpPr>
      <p:grpSpPr>
        <a:xfrm>
          <a:off x="0" y="0"/>
          <a:ext cx="0" cy="0"/>
          <a:chOff x="0" y="0"/>
          <a:chExt cx="0" cy="0"/>
        </a:xfrm>
      </p:grpSpPr>
      <p:grpSp>
        <p:nvGrpSpPr>
          <p:cNvPr id="572" name="Google Shape;572;gf32ed87d32_0_336"/>
          <p:cNvGrpSpPr/>
          <p:nvPr/>
        </p:nvGrpSpPr>
        <p:grpSpPr>
          <a:xfrm>
            <a:off x="609600" y="646937"/>
            <a:ext cx="15499800" cy="1919527"/>
            <a:chOff x="-1168400" y="-509017"/>
            <a:chExt cx="20666400" cy="2559370"/>
          </a:xfrm>
        </p:grpSpPr>
        <p:sp>
          <p:nvSpPr>
            <p:cNvPr id="573" name="Google Shape;573;gf32ed87d32_0_336"/>
            <p:cNvSpPr txBox="1"/>
            <p:nvPr/>
          </p:nvSpPr>
          <p:spPr>
            <a:xfrm>
              <a:off x="-1168400" y="-509017"/>
              <a:ext cx="20666400" cy="985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7000"/>
                <a:buFont typeface="Arial"/>
                <a:buNone/>
              </a:pPr>
              <a:r>
                <a:rPr lang="en-US" sz="4800">
                  <a:solidFill>
                    <a:srgbClr val="0E2C4B"/>
                  </a:solidFill>
                </a:rPr>
                <a:t>EstimatedSalary</a:t>
              </a:r>
              <a:endParaRPr b="0" i="0" sz="1400" u="none" cap="none" strike="noStrike">
                <a:solidFill>
                  <a:srgbClr val="000000"/>
                </a:solidFill>
                <a:latin typeface="Arial"/>
                <a:ea typeface="Arial"/>
                <a:cs typeface="Arial"/>
                <a:sym typeface="Arial"/>
              </a:endParaRPr>
            </a:p>
          </p:txBody>
        </p:sp>
        <p:sp>
          <p:nvSpPr>
            <p:cNvPr id="574" name="Google Shape;574;gf32ed87d32_0_336"/>
            <p:cNvSpPr txBox="1"/>
            <p:nvPr/>
          </p:nvSpPr>
          <p:spPr>
            <a:xfrm>
              <a:off x="0" y="1762953"/>
              <a:ext cx="16113000" cy="28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800"/>
                <a:buFont typeface="Arial"/>
                <a:buNone/>
              </a:pPr>
              <a:r>
                <a:t/>
              </a:r>
              <a:endParaRPr b="0" i="0" sz="1400" u="none" cap="none" strike="noStrike">
                <a:solidFill>
                  <a:srgbClr val="000000"/>
                </a:solidFill>
                <a:latin typeface="Arial"/>
                <a:ea typeface="Arial"/>
                <a:cs typeface="Arial"/>
                <a:sym typeface="Arial"/>
              </a:endParaRPr>
            </a:p>
          </p:txBody>
        </p:sp>
      </p:grpSp>
      <p:sp>
        <p:nvSpPr>
          <p:cNvPr id="575" name="Google Shape;575;gf32ed87d32_0_336"/>
          <p:cNvSpPr txBox="1"/>
          <p:nvPr/>
        </p:nvSpPr>
        <p:spPr>
          <a:xfrm>
            <a:off x="1389925" y="6961567"/>
            <a:ext cx="4311000" cy="2154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Clr>
                <a:srgbClr val="000000"/>
              </a:buClr>
              <a:buSzPts val="2200"/>
              <a:buFont typeface="Arial"/>
              <a:buNone/>
            </a:pPr>
            <a:r>
              <a:t/>
            </a:r>
            <a:endParaRPr b="0" i="0" sz="1400" u="none" cap="none" strike="noStrike">
              <a:solidFill>
                <a:srgbClr val="000000"/>
              </a:solidFill>
              <a:latin typeface="Arial"/>
              <a:ea typeface="Arial"/>
              <a:cs typeface="Arial"/>
              <a:sym typeface="Arial"/>
            </a:endParaRPr>
          </a:p>
        </p:txBody>
      </p:sp>
      <p:pic>
        <p:nvPicPr>
          <p:cNvPr id="576" name="Google Shape;576;gf32ed87d32_0_336"/>
          <p:cNvPicPr preferRelativeResize="0"/>
          <p:nvPr/>
        </p:nvPicPr>
        <p:blipFill rotWithShape="1">
          <a:blip r:embed="rId3">
            <a:alphaModFix/>
          </a:blip>
          <a:srcRect b="0" l="0" r="0" t="0"/>
          <a:stretch/>
        </p:blipFill>
        <p:spPr>
          <a:xfrm>
            <a:off x="15703975" y="114450"/>
            <a:ext cx="2431426" cy="1803874"/>
          </a:xfrm>
          <a:prstGeom prst="rect">
            <a:avLst/>
          </a:prstGeom>
          <a:noFill/>
          <a:ln>
            <a:noFill/>
          </a:ln>
        </p:spPr>
      </p:pic>
      <p:sp>
        <p:nvSpPr>
          <p:cNvPr id="577" name="Google Shape;577;gf32ed87d32_0_336"/>
          <p:cNvSpPr txBox="1"/>
          <p:nvPr/>
        </p:nvSpPr>
        <p:spPr>
          <a:xfrm>
            <a:off x="9560725" y="2680350"/>
            <a:ext cx="255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Roboto"/>
              <a:ea typeface="Roboto"/>
              <a:cs typeface="Roboto"/>
              <a:sym typeface="Roboto"/>
            </a:endParaRPr>
          </a:p>
        </p:txBody>
      </p:sp>
      <p:sp>
        <p:nvSpPr>
          <p:cNvPr id="578" name="Google Shape;578;gf32ed87d32_0_336"/>
          <p:cNvSpPr txBox="1"/>
          <p:nvPr/>
        </p:nvSpPr>
        <p:spPr>
          <a:xfrm>
            <a:off x="12118225" y="2288550"/>
            <a:ext cx="5872500" cy="94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300">
                <a:latin typeface="Roboto"/>
                <a:ea typeface="Roboto"/>
                <a:cs typeface="Roboto"/>
                <a:sym typeface="Roboto"/>
              </a:rPr>
              <a:t>Sebaran data estimasi gaji cukup merata di rentang 0 sampai 200.000.</a:t>
            </a:r>
            <a:endParaRPr sz="2300">
              <a:latin typeface="Roboto"/>
              <a:ea typeface="Roboto"/>
              <a:cs typeface="Roboto"/>
              <a:sym typeface="Roboto"/>
            </a:endParaRPr>
          </a:p>
        </p:txBody>
      </p:sp>
      <p:pic>
        <p:nvPicPr>
          <p:cNvPr id="579" name="Google Shape;579;gf32ed87d32_0_336"/>
          <p:cNvPicPr preferRelativeResize="0"/>
          <p:nvPr/>
        </p:nvPicPr>
        <p:blipFill>
          <a:blip r:embed="rId4">
            <a:alphaModFix/>
          </a:blip>
          <a:stretch>
            <a:fillRect/>
          </a:stretch>
        </p:blipFill>
        <p:spPr>
          <a:xfrm>
            <a:off x="359050" y="1400525"/>
            <a:ext cx="6057425" cy="4080525"/>
          </a:xfrm>
          <a:prstGeom prst="rect">
            <a:avLst/>
          </a:prstGeom>
          <a:noFill/>
          <a:ln cap="flat" cmpd="sng" w="9525">
            <a:solidFill>
              <a:schemeClr val="dk2"/>
            </a:solidFill>
            <a:prstDash val="solid"/>
            <a:round/>
            <a:headEnd len="sm" w="sm" type="none"/>
            <a:tailEnd len="sm" w="sm" type="none"/>
          </a:ln>
        </p:spPr>
      </p:pic>
      <p:pic>
        <p:nvPicPr>
          <p:cNvPr id="580" name="Google Shape;580;gf32ed87d32_0_336"/>
          <p:cNvPicPr preferRelativeResize="0"/>
          <p:nvPr/>
        </p:nvPicPr>
        <p:blipFill>
          <a:blip r:embed="rId5">
            <a:alphaModFix/>
          </a:blip>
          <a:stretch>
            <a:fillRect/>
          </a:stretch>
        </p:blipFill>
        <p:spPr>
          <a:xfrm>
            <a:off x="6492400" y="1400525"/>
            <a:ext cx="5466146" cy="4080525"/>
          </a:xfrm>
          <a:prstGeom prst="rect">
            <a:avLst/>
          </a:prstGeom>
          <a:noFill/>
          <a:ln cap="flat" cmpd="sng" w="9525">
            <a:solidFill>
              <a:schemeClr val="dk2"/>
            </a:solidFill>
            <a:prstDash val="solid"/>
            <a:round/>
            <a:headEnd len="sm" w="sm" type="none"/>
            <a:tailEnd len="sm" w="sm" type="none"/>
          </a:ln>
        </p:spPr>
      </p:pic>
      <p:pic>
        <p:nvPicPr>
          <p:cNvPr id="581" name="Google Shape;581;gf32ed87d32_0_336"/>
          <p:cNvPicPr preferRelativeResize="0"/>
          <p:nvPr/>
        </p:nvPicPr>
        <p:blipFill>
          <a:blip r:embed="rId6">
            <a:alphaModFix/>
          </a:blip>
          <a:stretch>
            <a:fillRect/>
          </a:stretch>
        </p:blipFill>
        <p:spPr>
          <a:xfrm>
            <a:off x="9320350" y="5584275"/>
            <a:ext cx="8619648" cy="4506250"/>
          </a:xfrm>
          <a:prstGeom prst="rect">
            <a:avLst/>
          </a:prstGeom>
          <a:noFill/>
          <a:ln cap="flat" cmpd="sng" w="9525">
            <a:solidFill>
              <a:schemeClr val="dk2"/>
            </a:solidFill>
            <a:prstDash val="solid"/>
            <a:round/>
            <a:headEnd len="sm" w="sm" type="none"/>
            <a:tailEnd len="sm" w="sm" type="none"/>
          </a:ln>
        </p:spPr>
      </p:pic>
      <p:pic>
        <p:nvPicPr>
          <p:cNvPr id="582" name="Google Shape;582;gf32ed87d32_0_336"/>
          <p:cNvPicPr preferRelativeResize="0"/>
          <p:nvPr/>
        </p:nvPicPr>
        <p:blipFill>
          <a:blip r:embed="rId7">
            <a:alphaModFix/>
          </a:blip>
          <a:stretch>
            <a:fillRect/>
          </a:stretch>
        </p:blipFill>
        <p:spPr>
          <a:xfrm>
            <a:off x="359050" y="5584280"/>
            <a:ext cx="8873499" cy="45062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586" name="Shape 586"/>
        <p:cNvGrpSpPr/>
        <p:nvPr/>
      </p:nvGrpSpPr>
      <p:grpSpPr>
        <a:xfrm>
          <a:off x="0" y="0"/>
          <a:ext cx="0" cy="0"/>
          <a:chOff x="0" y="0"/>
          <a:chExt cx="0" cy="0"/>
        </a:xfrm>
      </p:grpSpPr>
      <p:grpSp>
        <p:nvGrpSpPr>
          <p:cNvPr id="587" name="Google Shape;587;gf32ed87d32_0_350"/>
          <p:cNvGrpSpPr/>
          <p:nvPr/>
        </p:nvGrpSpPr>
        <p:grpSpPr>
          <a:xfrm>
            <a:off x="609600" y="646937"/>
            <a:ext cx="15499800" cy="1919527"/>
            <a:chOff x="-1168400" y="-509017"/>
            <a:chExt cx="20666400" cy="2559370"/>
          </a:xfrm>
        </p:grpSpPr>
        <p:sp>
          <p:nvSpPr>
            <p:cNvPr id="588" name="Google Shape;588;gf32ed87d32_0_350"/>
            <p:cNvSpPr txBox="1"/>
            <p:nvPr/>
          </p:nvSpPr>
          <p:spPr>
            <a:xfrm>
              <a:off x="-1168400" y="-509017"/>
              <a:ext cx="20666400" cy="985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7000"/>
                <a:buFont typeface="Arial"/>
                <a:buNone/>
              </a:pPr>
              <a:r>
                <a:rPr lang="en-US" sz="4800">
                  <a:solidFill>
                    <a:srgbClr val="0E2C4B"/>
                  </a:solidFill>
                </a:rPr>
                <a:t>Gender</a:t>
              </a:r>
              <a:endParaRPr b="0" i="0" sz="1400" u="none" cap="none" strike="noStrike">
                <a:solidFill>
                  <a:srgbClr val="000000"/>
                </a:solidFill>
                <a:latin typeface="Arial"/>
                <a:ea typeface="Arial"/>
                <a:cs typeface="Arial"/>
                <a:sym typeface="Arial"/>
              </a:endParaRPr>
            </a:p>
          </p:txBody>
        </p:sp>
        <p:sp>
          <p:nvSpPr>
            <p:cNvPr id="589" name="Google Shape;589;gf32ed87d32_0_350"/>
            <p:cNvSpPr txBox="1"/>
            <p:nvPr/>
          </p:nvSpPr>
          <p:spPr>
            <a:xfrm>
              <a:off x="0" y="1762953"/>
              <a:ext cx="16113000" cy="28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800"/>
                <a:buFont typeface="Arial"/>
                <a:buNone/>
              </a:pPr>
              <a:r>
                <a:t/>
              </a:r>
              <a:endParaRPr b="0" i="0" sz="1400" u="none" cap="none" strike="noStrike">
                <a:solidFill>
                  <a:srgbClr val="000000"/>
                </a:solidFill>
                <a:latin typeface="Arial"/>
                <a:ea typeface="Arial"/>
                <a:cs typeface="Arial"/>
                <a:sym typeface="Arial"/>
              </a:endParaRPr>
            </a:p>
          </p:txBody>
        </p:sp>
      </p:grpSp>
      <p:sp>
        <p:nvSpPr>
          <p:cNvPr id="590" name="Google Shape;590;gf32ed87d32_0_350"/>
          <p:cNvSpPr txBox="1"/>
          <p:nvPr/>
        </p:nvSpPr>
        <p:spPr>
          <a:xfrm>
            <a:off x="1389925" y="6961567"/>
            <a:ext cx="4311000" cy="2154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Clr>
                <a:srgbClr val="000000"/>
              </a:buClr>
              <a:buSzPts val="2200"/>
              <a:buFont typeface="Arial"/>
              <a:buNone/>
            </a:pPr>
            <a:r>
              <a:t/>
            </a:r>
            <a:endParaRPr b="0" i="0" sz="1400" u="none" cap="none" strike="noStrike">
              <a:solidFill>
                <a:srgbClr val="000000"/>
              </a:solidFill>
              <a:latin typeface="Arial"/>
              <a:ea typeface="Arial"/>
              <a:cs typeface="Arial"/>
              <a:sym typeface="Arial"/>
            </a:endParaRPr>
          </a:p>
        </p:txBody>
      </p:sp>
      <p:pic>
        <p:nvPicPr>
          <p:cNvPr id="591" name="Google Shape;591;gf32ed87d32_0_350"/>
          <p:cNvPicPr preferRelativeResize="0"/>
          <p:nvPr/>
        </p:nvPicPr>
        <p:blipFill rotWithShape="1">
          <a:blip r:embed="rId3">
            <a:alphaModFix/>
          </a:blip>
          <a:srcRect b="0" l="0" r="0" t="0"/>
          <a:stretch/>
        </p:blipFill>
        <p:spPr>
          <a:xfrm>
            <a:off x="15703975" y="114450"/>
            <a:ext cx="2431426" cy="1803874"/>
          </a:xfrm>
          <a:prstGeom prst="rect">
            <a:avLst/>
          </a:prstGeom>
          <a:noFill/>
          <a:ln>
            <a:noFill/>
          </a:ln>
        </p:spPr>
      </p:pic>
      <p:sp>
        <p:nvSpPr>
          <p:cNvPr id="592" name="Google Shape;592;gf32ed87d32_0_350"/>
          <p:cNvSpPr txBox="1"/>
          <p:nvPr/>
        </p:nvSpPr>
        <p:spPr>
          <a:xfrm>
            <a:off x="9560725" y="2680350"/>
            <a:ext cx="255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Roboto"/>
              <a:ea typeface="Roboto"/>
              <a:cs typeface="Roboto"/>
              <a:sym typeface="Roboto"/>
            </a:endParaRPr>
          </a:p>
        </p:txBody>
      </p:sp>
      <p:sp>
        <p:nvSpPr>
          <p:cNvPr id="593" name="Google Shape;593;gf32ed87d32_0_350"/>
          <p:cNvSpPr txBox="1"/>
          <p:nvPr/>
        </p:nvSpPr>
        <p:spPr>
          <a:xfrm>
            <a:off x="7158225" y="2956050"/>
            <a:ext cx="8007600" cy="94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300">
                <a:latin typeface="Roboto"/>
                <a:ea typeface="Roboto"/>
                <a:cs typeface="Roboto"/>
                <a:sym typeface="Roboto"/>
              </a:rPr>
              <a:t>Pelanggan laki-laki lebih banyak dibanding pelanggan perempuan.</a:t>
            </a:r>
            <a:endParaRPr sz="2300">
              <a:latin typeface="Roboto"/>
              <a:ea typeface="Roboto"/>
              <a:cs typeface="Roboto"/>
              <a:sym typeface="Roboto"/>
            </a:endParaRPr>
          </a:p>
        </p:txBody>
      </p:sp>
      <p:pic>
        <p:nvPicPr>
          <p:cNvPr id="594" name="Google Shape;594;gf32ed87d32_0_350"/>
          <p:cNvPicPr preferRelativeResize="0"/>
          <p:nvPr/>
        </p:nvPicPr>
        <p:blipFill>
          <a:blip r:embed="rId4">
            <a:alphaModFix/>
          </a:blip>
          <a:stretch>
            <a:fillRect/>
          </a:stretch>
        </p:blipFill>
        <p:spPr>
          <a:xfrm>
            <a:off x="359050" y="1364300"/>
            <a:ext cx="6310000" cy="4167950"/>
          </a:xfrm>
          <a:prstGeom prst="rect">
            <a:avLst/>
          </a:prstGeom>
          <a:noFill/>
          <a:ln cap="flat" cmpd="sng" w="9525">
            <a:solidFill>
              <a:schemeClr val="dk2"/>
            </a:solidFill>
            <a:prstDash val="solid"/>
            <a:round/>
            <a:headEnd len="sm" w="sm" type="none"/>
            <a:tailEnd len="sm" w="sm" type="none"/>
          </a:ln>
        </p:spPr>
      </p:pic>
      <p:pic>
        <p:nvPicPr>
          <p:cNvPr id="595" name="Google Shape;595;gf32ed87d32_0_350"/>
          <p:cNvPicPr preferRelativeResize="0"/>
          <p:nvPr/>
        </p:nvPicPr>
        <p:blipFill>
          <a:blip r:embed="rId5">
            <a:alphaModFix/>
          </a:blip>
          <a:stretch>
            <a:fillRect/>
          </a:stretch>
        </p:blipFill>
        <p:spPr>
          <a:xfrm>
            <a:off x="9408500" y="5608450"/>
            <a:ext cx="8574499" cy="4465165"/>
          </a:xfrm>
          <a:prstGeom prst="rect">
            <a:avLst/>
          </a:prstGeom>
          <a:noFill/>
          <a:ln cap="flat" cmpd="sng" w="9525">
            <a:solidFill>
              <a:schemeClr val="dk2"/>
            </a:solidFill>
            <a:prstDash val="solid"/>
            <a:round/>
            <a:headEnd len="sm" w="sm" type="none"/>
            <a:tailEnd len="sm" w="sm" type="none"/>
          </a:ln>
        </p:spPr>
      </p:pic>
      <p:pic>
        <p:nvPicPr>
          <p:cNvPr id="596" name="Google Shape;596;gf32ed87d32_0_350"/>
          <p:cNvPicPr preferRelativeResize="0"/>
          <p:nvPr/>
        </p:nvPicPr>
        <p:blipFill>
          <a:blip r:embed="rId6">
            <a:alphaModFix/>
          </a:blip>
          <a:stretch>
            <a:fillRect/>
          </a:stretch>
        </p:blipFill>
        <p:spPr>
          <a:xfrm>
            <a:off x="359050" y="5608450"/>
            <a:ext cx="8872971" cy="44651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600" name="Shape 600"/>
        <p:cNvGrpSpPr/>
        <p:nvPr/>
      </p:nvGrpSpPr>
      <p:grpSpPr>
        <a:xfrm>
          <a:off x="0" y="0"/>
          <a:ext cx="0" cy="0"/>
          <a:chOff x="0" y="0"/>
          <a:chExt cx="0" cy="0"/>
        </a:xfrm>
      </p:grpSpPr>
      <p:grpSp>
        <p:nvGrpSpPr>
          <p:cNvPr id="601" name="Google Shape;601;gf32ed87d32_0_363"/>
          <p:cNvGrpSpPr/>
          <p:nvPr/>
        </p:nvGrpSpPr>
        <p:grpSpPr>
          <a:xfrm>
            <a:off x="609600" y="646937"/>
            <a:ext cx="15499800" cy="1919527"/>
            <a:chOff x="-1168400" y="-509017"/>
            <a:chExt cx="20666400" cy="2559370"/>
          </a:xfrm>
        </p:grpSpPr>
        <p:sp>
          <p:nvSpPr>
            <p:cNvPr id="602" name="Google Shape;602;gf32ed87d32_0_363"/>
            <p:cNvSpPr txBox="1"/>
            <p:nvPr/>
          </p:nvSpPr>
          <p:spPr>
            <a:xfrm>
              <a:off x="-1168400" y="-509017"/>
              <a:ext cx="20666400" cy="985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7000"/>
                <a:buFont typeface="Arial"/>
                <a:buNone/>
              </a:pPr>
              <a:r>
                <a:rPr lang="en-US" sz="4800">
                  <a:solidFill>
                    <a:srgbClr val="0E2C4B"/>
                  </a:solidFill>
                </a:rPr>
                <a:t>Geography</a:t>
              </a:r>
              <a:endParaRPr b="0" i="0" sz="1400" u="none" cap="none" strike="noStrike">
                <a:solidFill>
                  <a:srgbClr val="000000"/>
                </a:solidFill>
                <a:latin typeface="Arial"/>
                <a:ea typeface="Arial"/>
                <a:cs typeface="Arial"/>
                <a:sym typeface="Arial"/>
              </a:endParaRPr>
            </a:p>
          </p:txBody>
        </p:sp>
        <p:sp>
          <p:nvSpPr>
            <p:cNvPr id="603" name="Google Shape;603;gf32ed87d32_0_363"/>
            <p:cNvSpPr txBox="1"/>
            <p:nvPr/>
          </p:nvSpPr>
          <p:spPr>
            <a:xfrm>
              <a:off x="0" y="1762953"/>
              <a:ext cx="16113000" cy="28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800"/>
                <a:buFont typeface="Arial"/>
                <a:buNone/>
              </a:pPr>
              <a:r>
                <a:t/>
              </a:r>
              <a:endParaRPr b="0" i="0" sz="1400" u="none" cap="none" strike="noStrike">
                <a:solidFill>
                  <a:srgbClr val="000000"/>
                </a:solidFill>
                <a:latin typeface="Arial"/>
                <a:ea typeface="Arial"/>
                <a:cs typeface="Arial"/>
                <a:sym typeface="Arial"/>
              </a:endParaRPr>
            </a:p>
          </p:txBody>
        </p:sp>
      </p:grpSp>
      <p:sp>
        <p:nvSpPr>
          <p:cNvPr id="604" name="Google Shape;604;gf32ed87d32_0_363"/>
          <p:cNvSpPr txBox="1"/>
          <p:nvPr/>
        </p:nvSpPr>
        <p:spPr>
          <a:xfrm>
            <a:off x="1389925" y="6961567"/>
            <a:ext cx="4311000" cy="2154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Clr>
                <a:srgbClr val="000000"/>
              </a:buClr>
              <a:buSzPts val="2200"/>
              <a:buFont typeface="Arial"/>
              <a:buNone/>
            </a:pPr>
            <a:r>
              <a:t/>
            </a:r>
            <a:endParaRPr b="0" i="0" sz="1400" u="none" cap="none" strike="noStrike">
              <a:solidFill>
                <a:srgbClr val="000000"/>
              </a:solidFill>
              <a:latin typeface="Arial"/>
              <a:ea typeface="Arial"/>
              <a:cs typeface="Arial"/>
              <a:sym typeface="Arial"/>
            </a:endParaRPr>
          </a:p>
        </p:txBody>
      </p:sp>
      <p:pic>
        <p:nvPicPr>
          <p:cNvPr id="605" name="Google Shape;605;gf32ed87d32_0_363"/>
          <p:cNvPicPr preferRelativeResize="0"/>
          <p:nvPr/>
        </p:nvPicPr>
        <p:blipFill rotWithShape="1">
          <a:blip r:embed="rId3">
            <a:alphaModFix/>
          </a:blip>
          <a:srcRect b="0" l="0" r="0" t="0"/>
          <a:stretch/>
        </p:blipFill>
        <p:spPr>
          <a:xfrm>
            <a:off x="15703975" y="114450"/>
            <a:ext cx="2431426" cy="1803874"/>
          </a:xfrm>
          <a:prstGeom prst="rect">
            <a:avLst/>
          </a:prstGeom>
          <a:noFill/>
          <a:ln>
            <a:noFill/>
          </a:ln>
        </p:spPr>
      </p:pic>
      <p:sp>
        <p:nvSpPr>
          <p:cNvPr id="606" name="Google Shape;606;gf32ed87d32_0_363"/>
          <p:cNvSpPr txBox="1"/>
          <p:nvPr/>
        </p:nvSpPr>
        <p:spPr>
          <a:xfrm>
            <a:off x="9560725" y="2680350"/>
            <a:ext cx="255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latin typeface="Roboto"/>
              <a:ea typeface="Roboto"/>
              <a:cs typeface="Roboto"/>
              <a:sym typeface="Roboto"/>
            </a:endParaRPr>
          </a:p>
        </p:txBody>
      </p:sp>
      <p:pic>
        <p:nvPicPr>
          <p:cNvPr id="607" name="Google Shape;607;gf32ed87d32_0_363"/>
          <p:cNvPicPr preferRelativeResize="0"/>
          <p:nvPr/>
        </p:nvPicPr>
        <p:blipFill>
          <a:blip r:embed="rId4">
            <a:alphaModFix/>
          </a:blip>
          <a:stretch>
            <a:fillRect/>
          </a:stretch>
        </p:blipFill>
        <p:spPr>
          <a:xfrm>
            <a:off x="359050" y="1514200"/>
            <a:ext cx="5954000" cy="3969325"/>
          </a:xfrm>
          <a:prstGeom prst="rect">
            <a:avLst/>
          </a:prstGeom>
          <a:noFill/>
          <a:ln cap="flat" cmpd="sng" w="9525">
            <a:solidFill>
              <a:schemeClr val="dk2"/>
            </a:solidFill>
            <a:prstDash val="solid"/>
            <a:round/>
            <a:headEnd len="sm" w="sm" type="none"/>
            <a:tailEnd len="sm" w="sm" type="none"/>
          </a:ln>
        </p:spPr>
      </p:pic>
      <p:sp>
        <p:nvSpPr>
          <p:cNvPr id="608" name="Google Shape;608;gf32ed87d32_0_363"/>
          <p:cNvSpPr txBox="1"/>
          <p:nvPr/>
        </p:nvSpPr>
        <p:spPr>
          <a:xfrm>
            <a:off x="6835675" y="2288550"/>
            <a:ext cx="8007600" cy="94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300">
                <a:latin typeface="Roboto"/>
                <a:ea typeface="Roboto"/>
                <a:cs typeface="Roboto"/>
                <a:sym typeface="Roboto"/>
              </a:rPr>
              <a:t>Perancis memiliki pelanggan lebih banyak dibanding Spanyol dan Jerman.</a:t>
            </a:r>
            <a:endParaRPr sz="2300">
              <a:latin typeface="Roboto"/>
              <a:ea typeface="Roboto"/>
              <a:cs typeface="Roboto"/>
              <a:sym typeface="Roboto"/>
            </a:endParaRPr>
          </a:p>
        </p:txBody>
      </p:sp>
      <p:pic>
        <p:nvPicPr>
          <p:cNvPr id="609" name="Google Shape;609;gf32ed87d32_0_363"/>
          <p:cNvPicPr preferRelativeResize="0"/>
          <p:nvPr/>
        </p:nvPicPr>
        <p:blipFill>
          <a:blip r:embed="rId5">
            <a:alphaModFix/>
          </a:blip>
          <a:stretch>
            <a:fillRect/>
          </a:stretch>
        </p:blipFill>
        <p:spPr>
          <a:xfrm>
            <a:off x="8770500" y="5605175"/>
            <a:ext cx="8266429" cy="4260475"/>
          </a:xfrm>
          <a:prstGeom prst="rect">
            <a:avLst/>
          </a:prstGeom>
          <a:noFill/>
          <a:ln cap="flat" cmpd="sng" w="9525">
            <a:solidFill>
              <a:schemeClr val="dk2"/>
            </a:solidFill>
            <a:prstDash val="solid"/>
            <a:round/>
            <a:headEnd len="sm" w="sm" type="none"/>
            <a:tailEnd len="sm" w="sm" type="none"/>
          </a:ln>
        </p:spPr>
      </p:pic>
      <p:pic>
        <p:nvPicPr>
          <p:cNvPr id="610" name="Google Shape;610;gf32ed87d32_0_363"/>
          <p:cNvPicPr preferRelativeResize="0"/>
          <p:nvPr/>
        </p:nvPicPr>
        <p:blipFill>
          <a:blip r:embed="rId6">
            <a:alphaModFix/>
          </a:blip>
          <a:stretch>
            <a:fillRect/>
          </a:stretch>
        </p:blipFill>
        <p:spPr>
          <a:xfrm>
            <a:off x="359050" y="5605181"/>
            <a:ext cx="8335250" cy="42604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614" name="Shape 614"/>
        <p:cNvGrpSpPr/>
        <p:nvPr/>
      </p:nvGrpSpPr>
      <p:grpSpPr>
        <a:xfrm>
          <a:off x="0" y="0"/>
          <a:ext cx="0" cy="0"/>
          <a:chOff x="0" y="0"/>
          <a:chExt cx="0" cy="0"/>
        </a:xfrm>
      </p:grpSpPr>
      <p:pic>
        <p:nvPicPr>
          <p:cNvPr id="615" name="Google Shape;615;gf32ed87d32_0_451"/>
          <p:cNvPicPr preferRelativeResize="0"/>
          <p:nvPr/>
        </p:nvPicPr>
        <p:blipFill rotWithShape="1">
          <a:blip r:embed="rId3">
            <a:alphaModFix amt="22000"/>
          </a:blip>
          <a:srcRect b="0" l="0" r="0" t="0"/>
          <a:stretch/>
        </p:blipFill>
        <p:spPr>
          <a:xfrm>
            <a:off x="13971016" y="7410359"/>
            <a:ext cx="3288283" cy="1141308"/>
          </a:xfrm>
          <a:prstGeom prst="rect">
            <a:avLst/>
          </a:prstGeom>
          <a:noFill/>
          <a:ln>
            <a:noFill/>
          </a:ln>
        </p:spPr>
      </p:pic>
      <p:sp>
        <p:nvSpPr>
          <p:cNvPr id="616" name="Google Shape;616;gf32ed87d32_0_451"/>
          <p:cNvSpPr/>
          <p:nvPr/>
        </p:nvSpPr>
        <p:spPr>
          <a:xfrm>
            <a:off x="3063954" y="2122975"/>
            <a:ext cx="12160092" cy="6041050"/>
          </a:xfrm>
          <a:custGeom>
            <a:rect b="b" l="l" r="r" t="t"/>
            <a:pathLst>
              <a:path extrusionOk="0" h="4832840" w="9728074">
                <a:moveTo>
                  <a:pt x="9603614" y="4832840"/>
                </a:moveTo>
                <a:lnTo>
                  <a:pt x="124460" y="4832840"/>
                </a:lnTo>
                <a:cubicBezTo>
                  <a:pt x="55880" y="4832840"/>
                  <a:pt x="0" y="4776960"/>
                  <a:pt x="0" y="4708380"/>
                </a:cubicBezTo>
                <a:lnTo>
                  <a:pt x="0" y="124460"/>
                </a:lnTo>
                <a:cubicBezTo>
                  <a:pt x="0" y="55880"/>
                  <a:pt x="55880" y="0"/>
                  <a:pt x="124460" y="0"/>
                </a:cubicBezTo>
                <a:lnTo>
                  <a:pt x="9603614" y="0"/>
                </a:lnTo>
                <a:cubicBezTo>
                  <a:pt x="9672194" y="0"/>
                  <a:pt x="9728074" y="55880"/>
                  <a:pt x="9728074" y="124460"/>
                </a:cubicBezTo>
                <a:lnTo>
                  <a:pt x="9728074" y="4708380"/>
                </a:lnTo>
                <a:cubicBezTo>
                  <a:pt x="9728074" y="4776960"/>
                  <a:pt x="9672194" y="4832840"/>
                  <a:pt x="9603614" y="483284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gf32ed87d32_0_451"/>
          <p:cNvSpPr txBox="1"/>
          <p:nvPr/>
        </p:nvSpPr>
        <p:spPr>
          <a:xfrm>
            <a:off x="4908869" y="3556226"/>
            <a:ext cx="8470500" cy="2370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7000"/>
              <a:buFont typeface="Arial"/>
              <a:buNone/>
            </a:pPr>
            <a:r>
              <a:rPr lang="en-US" sz="7000">
                <a:solidFill>
                  <a:srgbClr val="0E2C4B"/>
                </a:solidFill>
              </a:rPr>
              <a:t>S</a:t>
            </a:r>
            <a:r>
              <a:rPr b="0" i="0" lang="en-US" sz="7000" u="none" cap="none" strike="noStrike">
                <a:solidFill>
                  <a:srgbClr val="0E2C4B"/>
                </a:solidFill>
                <a:latin typeface="Arial"/>
                <a:ea typeface="Arial"/>
                <a:cs typeface="Arial"/>
                <a:sym typeface="Arial"/>
              </a:rPr>
              <a:t>tage </a:t>
            </a:r>
            <a:r>
              <a:rPr lang="en-US" sz="7000">
                <a:solidFill>
                  <a:srgbClr val="0E2C4B"/>
                </a:solidFill>
              </a:rPr>
              <a:t>4</a:t>
            </a:r>
            <a:r>
              <a:rPr b="0" i="0" lang="en-US" sz="7000" u="none" cap="none" strike="noStrike">
                <a:solidFill>
                  <a:srgbClr val="0E2C4B"/>
                </a:solidFill>
                <a:latin typeface="Arial"/>
                <a:ea typeface="Arial"/>
                <a:cs typeface="Arial"/>
                <a:sym typeface="Arial"/>
              </a:rPr>
              <a:t>  </a:t>
            </a:r>
            <a:endParaRPr sz="7000">
              <a:solidFill>
                <a:srgbClr val="F36825"/>
              </a:solidFill>
            </a:endParaRPr>
          </a:p>
          <a:p>
            <a:pPr indent="0" lvl="0" marL="0" marR="0" rtl="0" algn="ctr">
              <a:lnSpc>
                <a:spcPct val="120000"/>
              </a:lnSpc>
              <a:spcBef>
                <a:spcPts val="0"/>
              </a:spcBef>
              <a:spcAft>
                <a:spcPts val="0"/>
              </a:spcAft>
              <a:buClr>
                <a:srgbClr val="000000"/>
              </a:buClr>
              <a:buSzPts val="7000"/>
              <a:buFont typeface="Arial"/>
              <a:buNone/>
            </a:pPr>
            <a:r>
              <a:rPr lang="en-US" sz="7000">
                <a:solidFill>
                  <a:srgbClr val="F36825"/>
                </a:solidFill>
              </a:rPr>
              <a:t>Data Preprocessing</a:t>
            </a:r>
            <a:endParaRPr b="0" i="0" sz="1400" u="none" cap="none" strike="noStrike">
              <a:solidFill>
                <a:srgbClr val="000000"/>
              </a:solidFill>
              <a:latin typeface="Arial"/>
              <a:ea typeface="Arial"/>
              <a:cs typeface="Arial"/>
              <a:sym typeface="Arial"/>
            </a:endParaRPr>
          </a:p>
        </p:txBody>
      </p:sp>
      <p:pic>
        <p:nvPicPr>
          <p:cNvPr id="618" name="Google Shape;618;gf32ed87d32_0_451"/>
          <p:cNvPicPr preferRelativeResize="0"/>
          <p:nvPr/>
        </p:nvPicPr>
        <p:blipFill rotWithShape="1">
          <a:blip r:embed="rId3">
            <a:alphaModFix amt="22000"/>
          </a:blip>
          <a:srcRect b="0" l="0" r="0" t="0"/>
          <a:stretch/>
        </p:blipFill>
        <p:spPr>
          <a:xfrm>
            <a:off x="2470041" y="2784527"/>
            <a:ext cx="2223382" cy="771699"/>
          </a:xfrm>
          <a:prstGeom prst="rect">
            <a:avLst/>
          </a:prstGeom>
          <a:noFill/>
          <a:ln>
            <a:noFill/>
          </a:ln>
        </p:spPr>
      </p:pic>
      <p:pic>
        <p:nvPicPr>
          <p:cNvPr id="619" name="Google Shape;619;gf32ed87d32_0_451"/>
          <p:cNvPicPr preferRelativeResize="0"/>
          <p:nvPr/>
        </p:nvPicPr>
        <p:blipFill rotWithShape="1">
          <a:blip r:embed="rId4">
            <a:alphaModFix/>
          </a:blip>
          <a:srcRect b="0" l="0" r="0" t="0"/>
          <a:stretch/>
        </p:blipFill>
        <p:spPr>
          <a:xfrm rot="-1251902">
            <a:off x="2297276" y="1924267"/>
            <a:ext cx="2945311" cy="1144990"/>
          </a:xfrm>
          <a:prstGeom prst="rect">
            <a:avLst/>
          </a:prstGeom>
          <a:noFill/>
          <a:ln>
            <a:noFill/>
          </a:ln>
        </p:spPr>
      </p:pic>
      <p:pic>
        <p:nvPicPr>
          <p:cNvPr id="620" name="Google Shape;620;gf32ed87d32_0_451"/>
          <p:cNvPicPr preferRelativeResize="0"/>
          <p:nvPr/>
        </p:nvPicPr>
        <p:blipFill rotWithShape="1">
          <a:blip r:embed="rId5">
            <a:alphaModFix/>
          </a:blip>
          <a:srcRect b="0" l="0" r="0" t="0"/>
          <a:stretch/>
        </p:blipFill>
        <p:spPr>
          <a:xfrm>
            <a:off x="6987650" y="5367375"/>
            <a:ext cx="3939099" cy="29224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624" name="Shape 624"/>
        <p:cNvGrpSpPr/>
        <p:nvPr/>
      </p:nvGrpSpPr>
      <p:grpSpPr>
        <a:xfrm>
          <a:off x="0" y="0"/>
          <a:ext cx="0" cy="0"/>
          <a:chOff x="0" y="0"/>
          <a:chExt cx="0" cy="0"/>
        </a:xfrm>
      </p:grpSpPr>
      <p:sp>
        <p:nvSpPr>
          <p:cNvPr id="625" name="Google Shape;625;gf32ed87d32_0_460"/>
          <p:cNvSpPr/>
          <p:nvPr/>
        </p:nvSpPr>
        <p:spPr>
          <a:xfrm>
            <a:off x="8577180" y="236488"/>
            <a:ext cx="9381149" cy="9814023"/>
          </a:xfrm>
          <a:custGeom>
            <a:rect b="b" l="l" r="r" t="t"/>
            <a:pathLst>
              <a:path extrusionOk="0" h="7851218" w="7504919">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9"/>
                  <a:pt x="7449038" y="7851218"/>
                  <a:pt x="7380459" y="785121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26" name="Google Shape;626;gf32ed87d32_0_460"/>
          <p:cNvCxnSpPr/>
          <p:nvPr/>
        </p:nvCxnSpPr>
        <p:spPr>
          <a:xfrm>
            <a:off x="9448690" y="3502953"/>
            <a:ext cx="7638000" cy="0"/>
          </a:xfrm>
          <a:prstGeom prst="straightConnector1">
            <a:avLst/>
          </a:prstGeom>
          <a:noFill/>
          <a:ln cap="rnd" cmpd="sng" w="76200">
            <a:solidFill>
              <a:srgbClr val="F2F3F4"/>
            </a:solidFill>
            <a:prstDash val="solid"/>
            <a:round/>
            <a:headEnd len="sm" w="sm" type="none"/>
            <a:tailEnd len="sm" w="sm" type="none"/>
          </a:ln>
        </p:spPr>
      </p:cxnSp>
      <p:cxnSp>
        <p:nvCxnSpPr>
          <p:cNvPr id="627" name="Google Shape;627;gf32ed87d32_0_460"/>
          <p:cNvCxnSpPr/>
          <p:nvPr/>
        </p:nvCxnSpPr>
        <p:spPr>
          <a:xfrm>
            <a:off x="9448690" y="6707847"/>
            <a:ext cx="7638000" cy="0"/>
          </a:xfrm>
          <a:prstGeom prst="straightConnector1">
            <a:avLst/>
          </a:prstGeom>
          <a:noFill/>
          <a:ln cap="rnd" cmpd="sng" w="76200">
            <a:solidFill>
              <a:srgbClr val="F2F3F4"/>
            </a:solidFill>
            <a:prstDash val="solid"/>
            <a:round/>
            <a:headEnd len="sm" w="sm" type="none"/>
            <a:tailEnd len="sm" w="sm" type="none"/>
          </a:ln>
        </p:spPr>
      </p:cxnSp>
      <p:grpSp>
        <p:nvGrpSpPr>
          <p:cNvPr id="628" name="Google Shape;628;gf32ed87d32_0_460"/>
          <p:cNvGrpSpPr/>
          <p:nvPr/>
        </p:nvGrpSpPr>
        <p:grpSpPr>
          <a:xfrm>
            <a:off x="9448690" y="1000125"/>
            <a:ext cx="7714800" cy="2524228"/>
            <a:chOff x="0" y="-38100"/>
            <a:chExt cx="10286400" cy="3365638"/>
          </a:xfrm>
        </p:grpSpPr>
        <p:sp>
          <p:nvSpPr>
            <p:cNvPr id="629" name="Google Shape;629;gf32ed87d32_0_460"/>
            <p:cNvSpPr txBox="1"/>
            <p:nvPr/>
          </p:nvSpPr>
          <p:spPr>
            <a:xfrm>
              <a:off x="0" y="-38100"/>
              <a:ext cx="10286400" cy="4515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Clr>
                  <a:srgbClr val="000000"/>
                </a:buClr>
                <a:buSzPts val="2200"/>
                <a:buFont typeface="Arial"/>
                <a:buNone/>
              </a:pPr>
              <a:r>
                <a:rPr b="1" lang="en-US" sz="2200">
                  <a:solidFill>
                    <a:srgbClr val="0E2C4B"/>
                  </a:solidFill>
                </a:rPr>
                <a:t>PENAFIAN (</a:t>
              </a:r>
              <a:r>
                <a:rPr b="1" i="1" lang="en-US" sz="2200">
                  <a:solidFill>
                    <a:srgbClr val="0E2C4B"/>
                  </a:solidFill>
                </a:rPr>
                <a:t>DISCLAIMER</a:t>
              </a:r>
              <a:r>
                <a:rPr b="1" lang="en-US" sz="2200">
                  <a:solidFill>
                    <a:srgbClr val="0E2C4B"/>
                  </a:solidFill>
                </a:rPr>
                <a:t>)</a:t>
              </a:r>
              <a:endParaRPr b="1" sz="1400" u="none" cap="none" strike="noStrike">
                <a:solidFill>
                  <a:srgbClr val="000000"/>
                </a:solidFill>
              </a:endParaRPr>
            </a:p>
          </p:txBody>
        </p:sp>
        <p:sp>
          <p:nvSpPr>
            <p:cNvPr id="630" name="Google Shape;630;gf32ed87d32_0_460"/>
            <p:cNvSpPr txBox="1"/>
            <p:nvPr/>
          </p:nvSpPr>
          <p:spPr>
            <a:xfrm>
              <a:off x="0" y="766738"/>
              <a:ext cx="10286400" cy="2560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Clr>
                  <a:srgbClr val="000000"/>
                </a:buClr>
                <a:buSzPts val="2400"/>
                <a:buFont typeface="Arial"/>
                <a:buNone/>
              </a:pPr>
              <a:r>
                <a:rPr lang="en-US" sz="2400">
                  <a:solidFill>
                    <a:srgbClr val="0E2C4B"/>
                  </a:solidFill>
                </a:rPr>
                <a:t>Teknik</a:t>
              </a:r>
              <a:r>
                <a:rPr b="1" lang="en-US" sz="2400">
                  <a:solidFill>
                    <a:srgbClr val="0E2C4B"/>
                  </a:solidFill>
                </a:rPr>
                <a:t> label encoding</a:t>
              </a:r>
              <a:r>
                <a:rPr lang="en-US" sz="2400">
                  <a:solidFill>
                    <a:srgbClr val="0E2C4B"/>
                  </a:solidFill>
                </a:rPr>
                <a:t> bisa disalahartikan bahwa </a:t>
              </a:r>
              <a:r>
                <a:rPr i="1" lang="en-US" sz="2400">
                  <a:solidFill>
                    <a:srgbClr val="0E2C4B"/>
                  </a:solidFill>
                </a:rPr>
                <a:t>categorical data</a:t>
              </a:r>
              <a:r>
                <a:rPr lang="en-US" sz="2400">
                  <a:solidFill>
                    <a:srgbClr val="0E2C4B"/>
                  </a:solidFill>
                </a:rPr>
                <a:t> mempunyai urutan padahal bobot setiap value adalah sama. Ada teknik lainnya yang disebut dengan </a:t>
              </a:r>
              <a:r>
                <a:rPr b="1" lang="en-US" sz="2400">
                  <a:solidFill>
                    <a:srgbClr val="0E2C4B"/>
                  </a:solidFill>
                </a:rPr>
                <a:t>one hot encoder.</a:t>
              </a:r>
              <a:endParaRPr b="1" i="0" sz="1400" u="none" cap="none" strike="noStrike">
                <a:solidFill>
                  <a:srgbClr val="000000"/>
                </a:solidFill>
              </a:endParaRPr>
            </a:p>
          </p:txBody>
        </p:sp>
      </p:grpSp>
      <p:grpSp>
        <p:nvGrpSpPr>
          <p:cNvPr id="631" name="Google Shape;631;gf32ed87d32_0_460"/>
          <p:cNvGrpSpPr/>
          <p:nvPr/>
        </p:nvGrpSpPr>
        <p:grpSpPr>
          <a:xfrm>
            <a:off x="9448690" y="4205019"/>
            <a:ext cx="7714800" cy="2007178"/>
            <a:chOff x="0" y="-38100"/>
            <a:chExt cx="10286400" cy="2676238"/>
          </a:xfrm>
        </p:grpSpPr>
        <p:sp>
          <p:nvSpPr>
            <p:cNvPr id="632" name="Google Shape;632;gf32ed87d32_0_460"/>
            <p:cNvSpPr txBox="1"/>
            <p:nvPr/>
          </p:nvSpPr>
          <p:spPr>
            <a:xfrm>
              <a:off x="0" y="-38100"/>
              <a:ext cx="10286400" cy="4515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Clr>
                  <a:srgbClr val="000000"/>
                </a:buClr>
                <a:buSzPts val="2200"/>
                <a:buFont typeface="Arial"/>
                <a:buNone/>
              </a:pPr>
              <a:r>
                <a:rPr b="1" lang="en-US" sz="2200">
                  <a:solidFill>
                    <a:srgbClr val="0E2C4B"/>
                  </a:solidFill>
                </a:rPr>
                <a:t>ONE HOT ENCODER</a:t>
              </a:r>
              <a:endParaRPr b="1" i="0" sz="1400" u="none" cap="none" strike="noStrike">
                <a:solidFill>
                  <a:srgbClr val="000000"/>
                </a:solidFill>
              </a:endParaRPr>
            </a:p>
          </p:txBody>
        </p:sp>
        <p:sp>
          <p:nvSpPr>
            <p:cNvPr id="633" name="Google Shape;633;gf32ed87d32_0_460"/>
            <p:cNvSpPr txBox="1"/>
            <p:nvPr/>
          </p:nvSpPr>
          <p:spPr>
            <a:xfrm>
              <a:off x="0" y="766738"/>
              <a:ext cx="10286400" cy="1871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Clr>
                  <a:srgbClr val="000000"/>
                </a:buClr>
                <a:buSzPts val="2400"/>
                <a:buFont typeface="Arial"/>
                <a:buNone/>
              </a:pPr>
              <a:r>
                <a:rPr b="1" lang="en-US" sz="2400">
                  <a:solidFill>
                    <a:srgbClr val="0E2C4B"/>
                  </a:solidFill>
                </a:rPr>
                <a:t>One hot encoder</a:t>
              </a:r>
              <a:r>
                <a:rPr lang="en-US" sz="2400">
                  <a:solidFill>
                    <a:srgbClr val="0E2C4B"/>
                  </a:solidFill>
                </a:rPr>
                <a:t> adalah teknik yang merubah setiap nilai di dalam kolom menjadi kolom baru dan mengisinya dengan nilai biner yaitu 0 dan 1.</a:t>
              </a:r>
              <a:endParaRPr b="0" i="0" sz="1400" u="none" cap="none" strike="noStrike">
                <a:solidFill>
                  <a:srgbClr val="000000"/>
                </a:solidFill>
                <a:latin typeface="Arial"/>
                <a:ea typeface="Arial"/>
                <a:cs typeface="Arial"/>
                <a:sym typeface="Arial"/>
              </a:endParaRPr>
            </a:p>
          </p:txBody>
        </p:sp>
      </p:grpSp>
      <p:sp>
        <p:nvSpPr>
          <p:cNvPr id="634" name="Google Shape;634;gf32ed87d32_0_460"/>
          <p:cNvSpPr txBox="1"/>
          <p:nvPr/>
        </p:nvSpPr>
        <p:spPr>
          <a:xfrm>
            <a:off x="1028700" y="1249503"/>
            <a:ext cx="6173100" cy="5325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6900"/>
              <a:buFont typeface="Arial"/>
              <a:buNone/>
            </a:pPr>
            <a:r>
              <a:rPr lang="en-US" sz="6900">
                <a:solidFill>
                  <a:srgbClr val="0E2C4B"/>
                </a:solidFill>
              </a:rPr>
              <a:t>One Hot Encoder untuk</a:t>
            </a:r>
            <a:r>
              <a:rPr b="0" i="0" lang="en-US" sz="6900" u="none" cap="none" strike="noStrike">
                <a:solidFill>
                  <a:srgbClr val="0E2C4B"/>
                </a:solidFill>
                <a:latin typeface="Arial"/>
                <a:ea typeface="Arial"/>
                <a:cs typeface="Arial"/>
                <a:sym typeface="Arial"/>
              </a:rPr>
              <a:t> </a:t>
            </a:r>
            <a:r>
              <a:rPr b="0" i="0" lang="en-US" sz="6900" u="none" cap="none" strike="noStrike">
                <a:solidFill>
                  <a:srgbClr val="F36825"/>
                </a:solidFill>
                <a:latin typeface="Arial"/>
                <a:ea typeface="Arial"/>
                <a:cs typeface="Arial"/>
                <a:sym typeface="Arial"/>
              </a:rPr>
              <a:t>Analisis Churn: </a:t>
            </a:r>
            <a:r>
              <a:rPr b="0" i="0" lang="en-US" sz="6900" u="none" cap="none" strike="noStrike">
                <a:solidFill>
                  <a:schemeClr val="dk1"/>
                </a:solidFill>
                <a:latin typeface="Arial"/>
                <a:ea typeface="Arial"/>
                <a:cs typeface="Arial"/>
                <a:sym typeface="Arial"/>
              </a:rPr>
              <a:t>Kenapa?</a:t>
            </a:r>
            <a:endParaRPr b="0" i="0" sz="1300" u="none" cap="none" strike="noStrike">
              <a:solidFill>
                <a:schemeClr val="dk1"/>
              </a:solidFill>
              <a:latin typeface="Arial"/>
              <a:ea typeface="Arial"/>
              <a:cs typeface="Arial"/>
              <a:sym typeface="Arial"/>
            </a:endParaRPr>
          </a:p>
          <a:p>
            <a:pPr indent="0" lvl="0" marL="0" marR="0" rtl="0" algn="l">
              <a:lnSpc>
                <a:spcPct val="120000"/>
              </a:lnSpc>
              <a:spcBef>
                <a:spcPts val="0"/>
              </a:spcBef>
              <a:spcAft>
                <a:spcPts val="0"/>
              </a:spcAft>
              <a:buClr>
                <a:schemeClr val="dk1"/>
              </a:buClr>
              <a:buSzPts val="7000"/>
              <a:buFont typeface="Arial"/>
              <a:buNone/>
            </a:pPr>
            <a:r>
              <a:t/>
            </a:r>
            <a:endParaRPr b="0" i="0" sz="7000" u="none" cap="none" strike="noStrike">
              <a:solidFill>
                <a:srgbClr val="0E2C4B"/>
              </a:solidFill>
              <a:latin typeface="Arial"/>
              <a:ea typeface="Arial"/>
              <a:cs typeface="Arial"/>
              <a:sym typeface="Arial"/>
            </a:endParaRPr>
          </a:p>
        </p:txBody>
      </p:sp>
      <p:sp>
        <p:nvSpPr>
          <p:cNvPr id="635" name="Google Shape;635;gf32ed87d32_0_460"/>
          <p:cNvSpPr txBox="1"/>
          <p:nvPr/>
        </p:nvSpPr>
        <p:spPr>
          <a:xfrm>
            <a:off x="1028700" y="6516500"/>
            <a:ext cx="53340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800"/>
              <a:buFont typeface="Arial"/>
              <a:buNone/>
            </a:pPr>
            <a:r>
              <a:t/>
            </a:r>
            <a:endParaRPr b="0" i="0" sz="1400" u="none" cap="none" strike="noStrike">
              <a:solidFill>
                <a:srgbClr val="000000"/>
              </a:solidFill>
              <a:latin typeface="Arial"/>
              <a:ea typeface="Arial"/>
              <a:cs typeface="Arial"/>
              <a:sym typeface="Arial"/>
            </a:endParaRPr>
          </a:p>
        </p:txBody>
      </p:sp>
      <p:grpSp>
        <p:nvGrpSpPr>
          <p:cNvPr id="636" name="Google Shape;636;gf32ed87d32_0_460"/>
          <p:cNvGrpSpPr/>
          <p:nvPr/>
        </p:nvGrpSpPr>
        <p:grpSpPr>
          <a:xfrm>
            <a:off x="6045301" y="8432800"/>
            <a:ext cx="825913" cy="825913"/>
            <a:chOff x="0" y="0"/>
            <a:chExt cx="1101217" cy="1101217"/>
          </a:xfrm>
        </p:grpSpPr>
        <p:sp>
          <p:nvSpPr>
            <p:cNvPr id="637" name="Google Shape;637;gf32ed87d32_0_460"/>
            <p:cNvSpPr/>
            <p:nvPr/>
          </p:nvSpPr>
          <p:spPr>
            <a:xfrm>
              <a:off x="0" y="0"/>
              <a:ext cx="1101217" cy="1101217"/>
            </a:xfrm>
            <a:custGeom>
              <a:rect b="b" l="l" r="r" t="t"/>
              <a:pathLst>
                <a:path extrusionOk="0"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gf32ed87d32_0_460"/>
            <p:cNvSpPr/>
            <p:nvPr/>
          </p:nvSpPr>
          <p:spPr>
            <a:xfrm rot="-5400000">
              <a:off x="436486" y="453297"/>
              <a:ext cx="289560" cy="194691"/>
            </a:xfrm>
            <a:custGeom>
              <a:rect b="b" l="l" r="r" t="t"/>
              <a:pathLst>
                <a:path extrusionOk="0" h="1297940" w="1930400">
                  <a:moveTo>
                    <a:pt x="0" y="0"/>
                  </a:moveTo>
                  <a:lnTo>
                    <a:pt x="965200" y="1297940"/>
                  </a:lnTo>
                  <a:lnTo>
                    <a:pt x="1930400" y="0"/>
                  </a:lnTo>
                  <a:close/>
                </a:path>
              </a:pathLst>
            </a:custGeom>
            <a:solidFill>
              <a:srgbClr val="FFFFFF"/>
            </a:solidFill>
            <a:ln>
              <a:noFill/>
            </a:ln>
          </p:spPr>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gf32ed87d32_0_477"/>
          <p:cNvPicPr preferRelativeResize="0"/>
          <p:nvPr/>
        </p:nvPicPr>
        <p:blipFill rotWithShape="1">
          <a:blip r:embed="rId3">
            <a:alphaModFix/>
          </a:blip>
          <a:srcRect b="0" l="0" r="0" t="0"/>
          <a:stretch/>
        </p:blipFill>
        <p:spPr>
          <a:xfrm>
            <a:off x="343550" y="198550"/>
            <a:ext cx="2431426" cy="1803874"/>
          </a:xfrm>
          <a:prstGeom prst="rect">
            <a:avLst/>
          </a:prstGeom>
          <a:noFill/>
          <a:ln>
            <a:noFill/>
          </a:ln>
        </p:spPr>
      </p:pic>
      <p:sp>
        <p:nvSpPr>
          <p:cNvPr id="644" name="Google Shape;644;gf32ed87d32_0_477"/>
          <p:cNvSpPr txBox="1"/>
          <p:nvPr/>
        </p:nvSpPr>
        <p:spPr>
          <a:xfrm>
            <a:off x="1010275" y="8626550"/>
            <a:ext cx="13648500" cy="926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2800"/>
              <a:buFont typeface="Arial"/>
              <a:buNone/>
            </a:pPr>
            <a:r>
              <a:rPr lang="en-US" sz="2800">
                <a:solidFill>
                  <a:srgbClr val="0E2C4B"/>
                </a:solidFill>
              </a:rPr>
              <a:t>Dataset sebelum dilakukan One Hot Encoder pada kolom yang bersifat kategorikal yaitu pada Kolom Geography dan Gender</a:t>
            </a:r>
            <a:endParaRPr i="0" sz="2800" u="none" cap="none" strike="noStrike">
              <a:solidFill>
                <a:srgbClr val="000000"/>
              </a:solidFill>
            </a:endParaRPr>
          </a:p>
        </p:txBody>
      </p:sp>
      <p:pic>
        <p:nvPicPr>
          <p:cNvPr id="645" name="Google Shape;645;gf32ed87d32_0_477"/>
          <p:cNvPicPr preferRelativeResize="0"/>
          <p:nvPr/>
        </p:nvPicPr>
        <p:blipFill>
          <a:blip r:embed="rId4">
            <a:alphaModFix/>
          </a:blip>
          <a:stretch>
            <a:fillRect/>
          </a:stretch>
        </p:blipFill>
        <p:spPr>
          <a:xfrm>
            <a:off x="754200" y="2593200"/>
            <a:ext cx="17071024" cy="5603025"/>
          </a:xfrm>
          <a:prstGeom prst="rect">
            <a:avLst/>
          </a:prstGeom>
          <a:noFill/>
          <a:ln>
            <a:noFill/>
          </a:ln>
        </p:spPr>
      </p:pic>
      <p:sp>
        <p:nvSpPr>
          <p:cNvPr id="646" name="Google Shape;646;gf32ed87d32_0_477"/>
          <p:cNvSpPr txBox="1"/>
          <p:nvPr/>
        </p:nvSpPr>
        <p:spPr>
          <a:xfrm>
            <a:off x="2936500" y="1028700"/>
            <a:ext cx="140943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000"/>
              <a:buFont typeface="Arial"/>
              <a:buNone/>
            </a:pPr>
            <a:r>
              <a:rPr lang="en-US" sz="7000">
                <a:solidFill>
                  <a:srgbClr val="0E2C4B"/>
                </a:solidFill>
              </a:rPr>
              <a:t>One Hot Encoder</a:t>
            </a:r>
            <a:endParaRPr b="0" i="0" sz="7000" u="none" cap="none" strike="noStrike">
              <a:solidFill>
                <a:srgbClr val="0E2C4B"/>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gf32ed87d32_0_484"/>
          <p:cNvPicPr preferRelativeResize="0"/>
          <p:nvPr/>
        </p:nvPicPr>
        <p:blipFill rotWithShape="1">
          <a:blip r:embed="rId3">
            <a:alphaModFix/>
          </a:blip>
          <a:srcRect b="0" l="0" r="0" t="0"/>
          <a:stretch/>
        </p:blipFill>
        <p:spPr>
          <a:xfrm>
            <a:off x="343550" y="198550"/>
            <a:ext cx="2431426" cy="1803874"/>
          </a:xfrm>
          <a:prstGeom prst="rect">
            <a:avLst/>
          </a:prstGeom>
          <a:noFill/>
          <a:ln>
            <a:noFill/>
          </a:ln>
        </p:spPr>
      </p:pic>
      <p:sp>
        <p:nvSpPr>
          <p:cNvPr id="652" name="Google Shape;652;gf32ed87d32_0_484"/>
          <p:cNvSpPr txBox="1"/>
          <p:nvPr/>
        </p:nvSpPr>
        <p:spPr>
          <a:xfrm>
            <a:off x="761875" y="8702750"/>
            <a:ext cx="16910700" cy="14223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Clr>
                <a:srgbClr val="000000"/>
              </a:buClr>
              <a:buSzPts val="2800"/>
              <a:buFont typeface="Arial"/>
              <a:buNone/>
            </a:pPr>
            <a:r>
              <a:rPr lang="en-US" sz="2800">
                <a:solidFill>
                  <a:srgbClr val="0E2C4B"/>
                </a:solidFill>
              </a:rPr>
              <a:t>Pada kasus Customer Churn ini, One Hot Encoder digunakan untuk mengubah </a:t>
            </a:r>
            <a:endParaRPr sz="2800">
              <a:solidFill>
                <a:srgbClr val="0E2C4B"/>
              </a:solidFill>
            </a:endParaRPr>
          </a:p>
          <a:p>
            <a:pPr indent="0" lvl="0" marL="0" marR="0" rtl="0" algn="ctr">
              <a:lnSpc>
                <a:spcPct val="115000"/>
              </a:lnSpc>
              <a:spcBef>
                <a:spcPts val="0"/>
              </a:spcBef>
              <a:spcAft>
                <a:spcPts val="0"/>
              </a:spcAft>
              <a:buClr>
                <a:srgbClr val="000000"/>
              </a:buClr>
              <a:buSzPts val="2800"/>
              <a:buFont typeface="Arial"/>
              <a:buNone/>
            </a:pPr>
            <a:r>
              <a:rPr lang="en-US" sz="2800">
                <a:solidFill>
                  <a:srgbClr val="0E2C4B"/>
                </a:solidFill>
              </a:rPr>
              <a:t>gender male → 1 dan gender female → 0.</a:t>
            </a:r>
            <a:endParaRPr sz="2800">
              <a:solidFill>
                <a:srgbClr val="0E2C4B"/>
              </a:solidFill>
            </a:endParaRPr>
          </a:p>
          <a:p>
            <a:pPr indent="0" lvl="0" marL="0" rtl="0" algn="ctr">
              <a:lnSpc>
                <a:spcPct val="115000"/>
              </a:lnSpc>
              <a:spcBef>
                <a:spcPts val="0"/>
              </a:spcBef>
              <a:spcAft>
                <a:spcPts val="0"/>
              </a:spcAft>
              <a:buClr>
                <a:schemeClr val="dk1"/>
              </a:buClr>
              <a:buSzPts val="2800"/>
              <a:buFont typeface="Arial"/>
              <a:buNone/>
            </a:pPr>
            <a:r>
              <a:rPr lang="en-US" sz="2800">
                <a:solidFill>
                  <a:srgbClr val="0E2C4B"/>
                </a:solidFill>
              </a:rPr>
              <a:t>One Hot Encoder juga digunakan untuk mengubah Geography</a:t>
            </a:r>
            <a:endParaRPr sz="2800">
              <a:solidFill>
                <a:srgbClr val="0E2C4B"/>
              </a:solidFill>
            </a:endParaRPr>
          </a:p>
        </p:txBody>
      </p:sp>
      <p:pic>
        <p:nvPicPr>
          <p:cNvPr id="653" name="Google Shape;653;gf32ed87d32_0_484"/>
          <p:cNvPicPr preferRelativeResize="0"/>
          <p:nvPr/>
        </p:nvPicPr>
        <p:blipFill>
          <a:blip r:embed="rId4">
            <a:alphaModFix/>
          </a:blip>
          <a:stretch>
            <a:fillRect/>
          </a:stretch>
        </p:blipFill>
        <p:spPr>
          <a:xfrm>
            <a:off x="762000" y="2154825"/>
            <a:ext cx="16910826" cy="6352000"/>
          </a:xfrm>
          <a:prstGeom prst="rect">
            <a:avLst/>
          </a:prstGeom>
          <a:noFill/>
          <a:ln>
            <a:noFill/>
          </a:ln>
        </p:spPr>
      </p:pic>
      <p:sp>
        <p:nvSpPr>
          <p:cNvPr id="654" name="Google Shape;654;gf32ed87d32_0_484"/>
          <p:cNvSpPr txBox="1"/>
          <p:nvPr/>
        </p:nvSpPr>
        <p:spPr>
          <a:xfrm>
            <a:off x="2936500" y="1028700"/>
            <a:ext cx="140943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000"/>
              <a:buFont typeface="Arial"/>
              <a:buNone/>
            </a:pPr>
            <a:r>
              <a:rPr lang="en-US" sz="7000">
                <a:solidFill>
                  <a:srgbClr val="0E2C4B"/>
                </a:solidFill>
              </a:rPr>
              <a:t>One Hot Encoder (2)</a:t>
            </a:r>
            <a:endParaRPr b="0" i="0" sz="7000" u="none" cap="none" strike="noStrike">
              <a:solidFill>
                <a:srgbClr val="0E2C4B"/>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gf32ed87d32_0_491"/>
          <p:cNvPicPr preferRelativeResize="0"/>
          <p:nvPr/>
        </p:nvPicPr>
        <p:blipFill rotWithShape="1">
          <a:blip r:embed="rId3">
            <a:alphaModFix/>
          </a:blip>
          <a:srcRect b="0" l="0" r="0" t="0"/>
          <a:stretch/>
        </p:blipFill>
        <p:spPr>
          <a:xfrm>
            <a:off x="343550" y="198550"/>
            <a:ext cx="2431426" cy="1803874"/>
          </a:xfrm>
          <a:prstGeom prst="rect">
            <a:avLst/>
          </a:prstGeom>
          <a:noFill/>
          <a:ln>
            <a:noFill/>
          </a:ln>
        </p:spPr>
      </p:pic>
      <p:sp>
        <p:nvSpPr>
          <p:cNvPr id="660" name="Google Shape;660;gf32ed87d32_0_491"/>
          <p:cNvSpPr txBox="1"/>
          <p:nvPr/>
        </p:nvSpPr>
        <p:spPr>
          <a:xfrm>
            <a:off x="430850" y="2641650"/>
            <a:ext cx="17087400" cy="2909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2800"/>
              <a:buFont typeface="Arial"/>
              <a:buNone/>
            </a:pPr>
            <a:r>
              <a:rPr lang="en-US" sz="2800">
                <a:solidFill>
                  <a:schemeClr val="dk1"/>
                </a:solidFill>
              </a:rPr>
              <a:t>Kolom “CustomerId”, “RowNumber” dan “Surname” merupakan atribut </a:t>
            </a:r>
            <a:r>
              <a:rPr i="1" lang="en-US" sz="2800">
                <a:solidFill>
                  <a:schemeClr val="dk1"/>
                </a:solidFill>
              </a:rPr>
              <a:t>identifier</a:t>
            </a:r>
            <a:r>
              <a:rPr lang="en-US" sz="2800">
                <a:solidFill>
                  <a:schemeClr val="dk1"/>
                </a:solidFill>
              </a:rPr>
              <a:t> yang tidak berpengaruh kepada target, sehingga dapat dihapus.</a:t>
            </a:r>
            <a:endParaRPr sz="2800">
              <a:solidFill>
                <a:schemeClr val="dk1"/>
              </a:solidFill>
            </a:endParaRPr>
          </a:p>
          <a:p>
            <a:pPr indent="0" lvl="0" marL="0" marR="0" rtl="0" algn="l">
              <a:lnSpc>
                <a:spcPct val="115000"/>
              </a:lnSpc>
              <a:spcBef>
                <a:spcPts val="0"/>
              </a:spcBef>
              <a:spcAft>
                <a:spcPts val="0"/>
              </a:spcAft>
              <a:buClr>
                <a:srgbClr val="000000"/>
              </a:buClr>
              <a:buSzPts val="2800"/>
              <a:buFont typeface="Arial"/>
              <a:buNone/>
            </a:pPr>
            <a:r>
              <a:rPr lang="en-US" sz="2800">
                <a:solidFill>
                  <a:schemeClr val="dk1"/>
                </a:solidFill>
              </a:rPr>
              <a:t>Sedangkan berdasarkan heatmap, terlihat kolom “Tenure”, “HasCrCard”, dan “EstimatedSalary” memiliki nilai korelasi yang kecil mendekati nol, sehingga kolom ini di drop dari Features karena dinilai tidak berkorelasi dengan nilai target “Exited”.</a:t>
            </a:r>
            <a:endParaRPr sz="2800">
              <a:solidFill>
                <a:schemeClr val="dk1"/>
              </a:solidFill>
            </a:endParaRPr>
          </a:p>
          <a:p>
            <a:pPr indent="0" lvl="0" marL="0" marR="0" rtl="0" algn="l">
              <a:lnSpc>
                <a:spcPct val="115000"/>
              </a:lnSpc>
              <a:spcBef>
                <a:spcPts val="0"/>
              </a:spcBef>
              <a:spcAft>
                <a:spcPts val="0"/>
              </a:spcAft>
              <a:buClr>
                <a:srgbClr val="000000"/>
              </a:buClr>
              <a:buSzPts val="2800"/>
              <a:buFont typeface="Arial"/>
              <a:buNone/>
            </a:pPr>
            <a:r>
              <a:rPr lang="en-US" sz="2800">
                <a:solidFill>
                  <a:schemeClr val="dk1"/>
                </a:solidFill>
              </a:rPr>
              <a:t> </a:t>
            </a:r>
            <a:endParaRPr sz="2800">
              <a:solidFill>
                <a:schemeClr val="dk1"/>
              </a:solidFill>
            </a:endParaRPr>
          </a:p>
        </p:txBody>
      </p:sp>
      <p:pic>
        <p:nvPicPr>
          <p:cNvPr id="661" name="Google Shape;661;gf32ed87d32_0_491"/>
          <p:cNvPicPr preferRelativeResize="0"/>
          <p:nvPr/>
        </p:nvPicPr>
        <p:blipFill rotWithShape="1">
          <a:blip r:embed="rId4">
            <a:alphaModFix/>
          </a:blip>
          <a:srcRect b="0" l="6498" r="14343" t="79481"/>
          <a:stretch/>
        </p:blipFill>
        <p:spPr>
          <a:xfrm>
            <a:off x="1758972" y="5910338"/>
            <a:ext cx="14770050" cy="3089200"/>
          </a:xfrm>
          <a:prstGeom prst="rect">
            <a:avLst/>
          </a:prstGeom>
          <a:noFill/>
          <a:ln>
            <a:noFill/>
          </a:ln>
        </p:spPr>
      </p:pic>
      <p:sp>
        <p:nvSpPr>
          <p:cNvPr id="662" name="Google Shape;662;gf32ed87d32_0_491"/>
          <p:cNvSpPr/>
          <p:nvPr/>
        </p:nvSpPr>
        <p:spPr>
          <a:xfrm>
            <a:off x="13829500" y="5910200"/>
            <a:ext cx="1425600" cy="3089100"/>
          </a:xfrm>
          <a:prstGeom prst="rect">
            <a:avLst/>
          </a:prstGeom>
          <a:noFill/>
          <a:ln cap="flat" cmpd="sng" w="38100">
            <a:solidFill>
              <a:srgbClr val="F36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gf32ed87d32_0_491"/>
          <p:cNvSpPr/>
          <p:nvPr/>
        </p:nvSpPr>
        <p:spPr>
          <a:xfrm>
            <a:off x="11391100" y="5910200"/>
            <a:ext cx="1425600" cy="3089100"/>
          </a:xfrm>
          <a:prstGeom prst="rect">
            <a:avLst/>
          </a:prstGeom>
          <a:noFill/>
          <a:ln cap="flat" cmpd="sng" w="38100">
            <a:solidFill>
              <a:srgbClr val="F36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f32ed87d32_0_491"/>
          <p:cNvSpPr/>
          <p:nvPr/>
        </p:nvSpPr>
        <p:spPr>
          <a:xfrm>
            <a:off x="7733500" y="5910200"/>
            <a:ext cx="1425600" cy="3089100"/>
          </a:xfrm>
          <a:prstGeom prst="rect">
            <a:avLst/>
          </a:prstGeom>
          <a:noFill/>
          <a:ln cap="flat" cmpd="sng" w="38100">
            <a:solidFill>
              <a:srgbClr val="F3682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f32ed87d32_0_491"/>
          <p:cNvSpPr txBox="1"/>
          <p:nvPr/>
        </p:nvSpPr>
        <p:spPr>
          <a:xfrm>
            <a:off x="2936500" y="1028700"/>
            <a:ext cx="140943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000"/>
              <a:buFont typeface="Arial"/>
              <a:buNone/>
            </a:pPr>
            <a:r>
              <a:rPr lang="en-US" sz="7000">
                <a:solidFill>
                  <a:srgbClr val="0E2C4B"/>
                </a:solidFill>
              </a:rPr>
              <a:t>Features Selection</a:t>
            </a:r>
            <a:endParaRPr b="0" i="0" sz="7000" u="none" cap="none" strike="noStrike">
              <a:solidFill>
                <a:srgbClr val="0E2C4B"/>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pic>
        <p:nvPicPr>
          <p:cNvPr id="670" name="Google Shape;670;gf32ed87d32_0_501"/>
          <p:cNvPicPr preferRelativeResize="0"/>
          <p:nvPr/>
        </p:nvPicPr>
        <p:blipFill rotWithShape="1">
          <a:blip r:embed="rId3">
            <a:alphaModFix/>
          </a:blip>
          <a:srcRect b="0" l="0" r="0" t="0"/>
          <a:stretch/>
        </p:blipFill>
        <p:spPr>
          <a:xfrm>
            <a:off x="343550" y="198550"/>
            <a:ext cx="2431426" cy="1803874"/>
          </a:xfrm>
          <a:prstGeom prst="rect">
            <a:avLst/>
          </a:prstGeom>
          <a:noFill/>
          <a:ln>
            <a:noFill/>
          </a:ln>
        </p:spPr>
      </p:pic>
      <p:pic>
        <p:nvPicPr>
          <p:cNvPr id="671" name="Google Shape;671;gf32ed87d32_0_501"/>
          <p:cNvPicPr preferRelativeResize="0"/>
          <p:nvPr/>
        </p:nvPicPr>
        <p:blipFill>
          <a:blip r:embed="rId4">
            <a:alphaModFix/>
          </a:blip>
          <a:stretch>
            <a:fillRect/>
          </a:stretch>
        </p:blipFill>
        <p:spPr>
          <a:xfrm>
            <a:off x="609600" y="2383425"/>
            <a:ext cx="17102875" cy="6961325"/>
          </a:xfrm>
          <a:prstGeom prst="rect">
            <a:avLst/>
          </a:prstGeom>
          <a:noFill/>
          <a:ln>
            <a:noFill/>
          </a:ln>
        </p:spPr>
      </p:pic>
      <p:sp>
        <p:nvSpPr>
          <p:cNvPr id="672" name="Google Shape;672;gf32ed87d32_0_501"/>
          <p:cNvSpPr txBox="1"/>
          <p:nvPr/>
        </p:nvSpPr>
        <p:spPr>
          <a:xfrm>
            <a:off x="2936500" y="1028700"/>
            <a:ext cx="140943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000"/>
              <a:buFont typeface="Arial"/>
              <a:buNone/>
            </a:pPr>
            <a:r>
              <a:rPr lang="en-US" sz="7000">
                <a:solidFill>
                  <a:srgbClr val="0E2C4B"/>
                </a:solidFill>
              </a:rPr>
              <a:t>Features Selection (2)</a:t>
            </a:r>
            <a:endParaRPr b="0" i="0" sz="7000" u="none" cap="none" strike="noStrike">
              <a:solidFill>
                <a:srgbClr val="0E2C4B"/>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grpSp>
        <p:nvGrpSpPr>
          <p:cNvPr id="131" name="Google Shape;131;p3"/>
          <p:cNvGrpSpPr/>
          <p:nvPr/>
        </p:nvGrpSpPr>
        <p:grpSpPr>
          <a:xfrm>
            <a:off x="9676066" y="1747484"/>
            <a:ext cx="7277625" cy="6732069"/>
            <a:chOff x="0" y="0"/>
            <a:chExt cx="9703500" cy="8976092"/>
          </a:xfrm>
        </p:grpSpPr>
        <p:sp>
          <p:nvSpPr>
            <p:cNvPr id="132" name="Google Shape;132;p3"/>
            <p:cNvSpPr txBox="1"/>
            <p:nvPr/>
          </p:nvSpPr>
          <p:spPr>
            <a:xfrm>
              <a:off x="0" y="0"/>
              <a:ext cx="9703500" cy="2257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5000"/>
                <a:buFont typeface="Arial"/>
                <a:buNone/>
              </a:pPr>
              <a:r>
                <a:rPr b="0" i="0" lang="en-US" sz="5000" u="none" cap="none" strike="noStrike">
                  <a:solidFill>
                    <a:srgbClr val="0E2C4B"/>
                  </a:solidFill>
                  <a:latin typeface="Arial"/>
                  <a:ea typeface="Arial"/>
                  <a:cs typeface="Arial"/>
                  <a:sym typeface="Arial"/>
                </a:rPr>
                <a:t>Apakah </a:t>
              </a:r>
              <a:r>
                <a:rPr b="0" i="0" lang="en-US" sz="5000" u="none" cap="none" strike="noStrike">
                  <a:solidFill>
                    <a:srgbClr val="F36825"/>
                  </a:solidFill>
                  <a:latin typeface="Arial"/>
                  <a:ea typeface="Arial"/>
                  <a:cs typeface="Arial"/>
                  <a:sym typeface="Arial"/>
                </a:rPr>
                <a:t>analisis Churn</a:t>
              </a:r>
              <a:r>
                <a:rPr b="0" i="0" lang="en-US" sz="5000" u="none" cap="none" strike="noStrike">
                  <a:solidFill>
                    <a:srgbClr val="0E2C4B"/>
                  </a:solidFill>
                  <a:latin typeface="Arial"/>
                  <a:ea typeface="Arial"/>
                  <a:cs typeface="Arial"/>
                  <a:sym typeface="Arial"/>
                </a:rPr>
                <a:t> untuk pelanggan?</a:t>
              </a:r>
              <a:endParaRPr b="0" i="0" sz="1400" u="none" cap="none" strike="noStrike">
                <a:solidFill>
                  <a:srgbClr val="000000"/>
                </a:solidFill>
                <a:latin typeface="Arial"/>
                <a:ea typeface="Arial"/>
                <a:cs typeface="Arial"/>
                <a:sym typeface="Arial"/>
              </a:endParaRPr>
            </a:p>
          </p:txBody>
        </p:sp>
        <p:sp>
          <p:nvSpPr>
            <p:cNvPr id="133" name="Google Shape;133;p3"/>
            <p:cNvSpPr txBox="1"/>
            <p:nvPr/>
          </p:nvSpPr>
          <p:spPr>
            <a:xfrm>
              <a:off x="13" y="2453792"/>
              <a:ext cx="8956500" cy="65223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2800"/>
                <a:buFont typeface="Arial"/>
                <a:buNone/>
              </a:pPr>
              <a:r>
                <a:rPr b="1" i="0" lang="en-US" sz="2800" u="none" cap="none" strike="noStrike">
                  <a:solidFill>
                    <a:srgbClr val="0E2C4B"/>
                  </a:solidFill>
                  <a:latin typeface="Arial"/>
                  <a:ea typeface="Arial"/>
                  <a:cs typeface="Arial"/>
                  <a:sym typeface="Arial"/>
                </a:rPr>
                <a:t>Analisis churn </a:t>
              </a:r>
              <a:r>
                <a:rPr b="0" i="0" lang="en-US" sz="2800" u="none" cap="none" strike="noStrike">
                  <a:solidFill>
                    <a:srgbClr val="0E2C4B"/>
                  </a:solidFill>
                  <a:latin typeface="Arial"/>
                  <a:ea typeface="Arial"/>
                  <a:cs typeface="Arial"/>
                  <a:sym typeface="Arial"/>
                </a:rPr>
                <a:t>adalah evaluasi tingkat kehilangan atau perpindahan pelanggan perusahaan, sehingga dapat dipertimbangkan upaya  untuk menguranginya.</a:t>
              </a:r>
              <a:endParaRPr b="0" i="0" sz="2800" u="none" cap="none" strike="noStrike">
                <a:solidFill>
                  <a:srgbClr val="0E2C4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800"/>
                <a:buFont typeface="Arial"/>
                <a:buNone/>
              </a:pPr>
              <a:r>
                <a:rPr b="0" i="0" lang="en-US" sz="2800" u="none" cap="none" strike="noStrike">
                  <a:solidFill>
                    <a:srgbClr val="0E2C4B"/>
                  </a:solidFill>
                  <a:latin typeface="Arial"/>
                  <a:ea typeface="Arial"/>
                  <a:cs typeface="Arial"/>
                  <a:sym typeface="Arial"/>
                </a:rPr>
                <a:t>. </a:t>
              </a:r>
              <a:endParaRPr b="0" i="0" sz="2800" u="none" cap="none" strike="noStrike">
                <a:solidFill>
                  <a:srgbClr val="0E2C4B"/>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800"/>
                <a:buFont typeface="Arial"/>
                <a:buNone/>
              </a:pPr>
              <a:r>
                <a:rPr b="0" i="0" lang="en-US" sz="2800" u="none" cap="none" strike="noStrike">
                  <a:solidFill>
                    <a:srgbClr val="0E2C4B"/>
                  </a:solidFill>
                  <a:latin typeface="Arial"/>
                  <a:ea typeface="Arial"/>
                  <a:cs typeface="Arial"/>
                  <a:sym typeface="Arial"/>
                </a:rPr>
                <a:t>Ini juga disebut sebagai </a:t>
              </a:r>
              <a:r>
                <a:rPr b="1" i="0" lang="en-US" sz="2800" u="none" cap="none" strike="noStrike">
                  <a:solidFill>
                    <a:srgbClr val="0E2C4B"/>
                  </a:solidFill>
                  <a:latin typeface="Arial"/>
                  <a:ea typeface="Arial"/>
                  <a:cs typeface="Arial"/>
                  <a:sym typeface="Arial"/>
                </a:rPr>
                <a:t>tingkat atrisi pelanggan</a:t>
              </a:r>
              <a:r>
                <a:rPr b="0" i="0" lang="en-US" sz="2800" u="none" cap="none" strike="noStrike">
                  <a:solidFill>
                    <a:srgbClr val="0E2C4B"/>
                  </a:solidFill>
                  <a:latin typeface="Arial"/>
                  <a:ea typeface="Arial"/>
                  <a:cs typeface="Arial"/>
                  <a:sym typeface="Arial"/>
                </a:rPr>
                <a:t>, churn dapat diminimalkan dengan menilai produk Anda dan bagaimana orang menggunakannya.</a:t>
              </a:r>
              <a:endParaRPr b="0" i="0" sz="2800" u="none" cap="none" strike="noStrike">
                <a:solidFill>
                  <a:srgbClr val="000000"/>
                </a:solidFill>
                <a:latin typeface="Arial"/>
                <a:ea typeface="Arial"/>
                <a:cs typeface="Arial"/>
                <a:sym typeface="Arial"/>
              </a:endParaRPr>
            </a:p>
          </p:txBody>
        </p:sp>
      </p:grpSp>
      <p:grpSp>
        <p:nvGrpSpPr>
          <p:cNvPr id="134" name="Google Shape;134;p3"/>
          <p:cNvGrpSpPr/>
          <p:nvPr/>
        </p:nvGrpSpPr>
        <p:grpSpPr>
          <a:xfrm>
            <a:off x="1028700" y="1747484"/>
            <a:ext cx="7533677" cy="7148517"/>
            <a:chOff x="0" y="0"/>
            <a:chExt cx="10044902" cy="9531355"/>
          </a:xfrm>
        </p:grpSpPr>
        <p:sp>
          <p:nvSpPr>
            <p:cNvPr id="135" name="Google Shape;135;p3"/>
            <p:cNvSpPr/>
            <p:nvPr/>
          </p:nvSpPr>
          <p:spPr>
            <a:xfrm>
              <a:off x="783102" y="0"/>
              <a:ext cx="9261800" cy="9303314"/>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EB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3"/>
            <p:cNvPicPr preferRelativeResize="0"/>
            <p:nvPr/>
          </p:nvPicPr>
          <p:blipFill rotWithShape="1">
            <a:blip r:embed="rId3">
              <a:alphaModFix amt="51000"/>
            </a:blip>
            <a:srcRect b="0" l="0" r="0" t="0"/>
            <a:stretch/>
          </p:blipFill>
          <p:spPr>
            <a:xfrm>
              <a:off x="0" y="6584578"/>
              <a:ext cx="8490115" cy="2946777"/>
            </a:xfrm>
            <a:prstGeom prst="rect">
              <a:avLst/>
            </a:prstGeom>
            <a:noFill/>
            <a:ln>
              <a:noFill/>
            </a:ln>
          </p:spPr>
        </p:pic>
        <p:pic>
          <p:nvPicPr>
            <p:cNvPr id="137" name="Google Shape;137;p3"/>
            <p:cNvPicPr preferRelativeResize="0"/>
            <p:nvPr/>
          </p:nvPicPr>
          <p:blipFill rotWithShape="1">
            <a:blip r:embed="rId4">
              <a:alphaModFix/>
            </a:blip>
            <a:srcRect b="0" l="0" r="0" t="0"/>
            <a:stretch/>
          </p:blipFill>
          <p:spPr>
            <a:xfrm>
              <a:off x="0" y="1360379"/>
              <a:ext cx="8577310" cy="7805352"/>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676" name="Shape 676"/>
        <p:cNvGrpSpPr/>
        <p:nvPr/>
      </p:nvGrpSpPr>
      <p:grpSpPr>
        <a:xfrm>
          <a:off x="0" y="0"/>
          <a:ext cx="0" cy="0"/>
          <a:chOff x="0" y="0"/>
          <a:chExt cx="0" cy="0"/>
        </a:xfrm>
      </p:grpSpPr>
      <p:sp>
        <p:nvSpPr>
          <p:cNvPr id="677" name="Google Shape;677;gf32ed87d32_0_507"/>
          <p:cNvSpPr txBox="1"/>
          <p:nvPr/>
        </p:nvSpPr>
        <p:spPr>
          <a:xfrm>
            <a:off x="782707" y="1028700"/>
            <a:ext cx="164766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000"/>
              <a:buFont typeface="Arial"/>
              <a:buNone/>
            </a:pPr>
            <a:r>
              <a:rPr lang="en-US" sz="7000">
                <a:solidFill>
                  <a:srgbClr val="0E2C4B"/>
                </a:solidFill>
              </a:rPr>
              <a:t>Splitting Features and </a:t>
            </a:r>
            <a:r>
              <a:rPr lang="en-US" sz="7000">
                <a:solidFill>
                  <a:srgbClr val="F36825"/>
                </a:solidFill>
              </a:rPr>
              <a:t>Target Variables</a:t>
            </a:r>
            <a:endParaRPr b="0" i="0" sz="7000" u="none" cap="none" strike="noStrike">
              <a:solidFill>
                <a:srgbClr val="0E2C4B"/>
              </a:solidFill>
              <a:latin typeface="Arial"/>
              <a:ea typeface="Arial"/>
              <a:cs typeface="Arial"/>
              <a:sym typeface="Arial"/>
            </a:endParaRPr>
          </a:p>
        </p:txBody>
      </p:sp>
      <p:pic>
        <p:nvPicPr>
          <p:cNvPr id="678" name="Google Shape;678;gf32ed87d32_0_507"/>
          <p:cNvPicPr preferRelativeResize="0"/>
          <p:nvPr/>
        </p:nvPicPr>
        <p:blipFill rotWithShape="1">
          <a:blip r:embed="rId3">
            <a:alphaModFix/>
          </a:blip>
          <a:srcRect b="0" l="0" r="0" t="0"/>
          <a:stretch/>
        </p:blipFill>
        <p:spPr>
          <a:xfrm>
            <a:off x="15395650" y="8047825"/>
            <a:ext cx="2431426" cy="1803874"/>
          </a:xfrm>
          <a:prstGeom prst="rect">
            <a:avLst/>
          </a:prstGeom>
          <a:noFill/>
          <a:ln>
            <a:noFill/>
          </a:ln>
        </p:spPr>
      </p:pic>
      <p:sp>
        <p:nvSpPr>
          <p:cNvPr id="679" name="Google Shape;679;gf32ed87d32_0_507"/>
          <p:cNvSpPr/>
          <p:nvPr/>
        </p:nvSpPr>
        <p:spPr>
          <a:xfrm>
            <a:off x="2228250" y="4329350"/>
            <a:ext cx="2431500" cy="10776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Dataset</a:t>
            </a:r>
            <a:endParaRPr sz="3000"/>
          </a:p>
        </p:txBody>
      </p:sp>
      <p:sp>
        <p:nvSpPr>
          <p:cNvPr id="680" name="Google Shape;680;gf32ed87d32_0_507"/>
          <p:cNvSpPr/>
          <p:nvPr/>
        </p:nvSpPr>
        <p:spPr>
          <a:xfrm>
            <a:off x="7028900" y="3795000"/>
            <a:ext cx="2431500" cy="10776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Features</a:t>
            </a:r>
            <a:endParaRPr sz="3000"/>
          </a:p>
        </p:txBody>
      </p:sp>
      <p:sp>
        <p:nvSpPr>
          <p:cNvPr id="681" name="Google Shape;681;gf32ed87d32_0_507"/>
          <p:cNvSpPr/>
          <p:nvPr/>
        </p:nvSpPr>
        <p:spPr>
          <a:xfrm>
            <a:off x="7028850" y="5083575"/>
            <a:ext cx="2431500" cy="10776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Target</a:t>
            </a:r>
            <a:endParaRPr sz="3000"/>
          </a:p>
        </p:txBody>
      </p:sp>
      <p:sp>
        <p:nvSpPr>
          <p:cNvPr id="682" name="Google Shape;682;gf32ed87d32_0_507"/>
          <p:cNvSpPr txBox="1"/>
          <p:nvPr/>
        </p:nvSpPr>
        <p:spPr>
          <a:xfrm>
            <a:off x="9819238" y="3779700"/>
            <a:ext cx="725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Kolom selain</a:t>
            </a:r>
            <a:r>
              <a:rPr lang="en-US" sz="3000">
                <a:solidFill>
                  <a:schemeClr val="dk1"/>
                </a:solidFill>
              </a:rPr>
              <a:t> “Exited”</a:t>
            </a:r>
            <a:endParaRPr sz="3000"/>
          </a:p>
        </p:txBody>
      </p:sp>
      <p:sp>
        <p:nvSpPr>
          <p:cNvPr id="683" name="Google Shape;683;gf32ed87d32_0_507"/>
          <p:cNvSpPr txBox="1"/>
          <p:nvPr/>
        </p:nvSpPr>
        <p:spPr>
          <a:xfrm>
            <a:off x="9819250" y="5299125"/>
            <a:ext cx="725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Kolom </a:t>
            </a:r>
            <a:r>
              <a:rPr lang="en-US" sz="3000">
                <a:solidFill>
                  <a:schemeClr val="dk1"/>
                </a:solidFill>
              </a:rPr>
              <a:t>“Exited”</a:t>
            </a:r>
            <a:endParaRPr sz="3000"/>
          </a:p>
        </p:txBody>
      </p:sp>
      <p:cxnSp>
        <p:nvCxnSpPr>
          <p:cNvPr id="684" name="Google Shape;684;gf32ed87d32_0_507"/>
          <p:cNvCxnSpPr>
            <a:stCxn id="679" idx="6"/>
            <a:endCxn id="680" idx="2"/>
          </p:cNvCxnSpPr>
          <p:nvPr/>
        </p:nvCxnSpPr>
        <p:spPr>
          <a:xfrm flipH="1" rot="10800000">
            <a:off x="4659750" y="4333850"/>
            <a:ext cx="2369100" cy="534300"/>
          </a:xfrm>
          <a:prstGeom prst="straightConnector1">
            <a:avLst/>
          </a:prstGeom>
          <a:noFill/>
          <a:ln cap="flat" cmpd="sng" w="38100">
            <a:solidFill>
              <a:srgbClr val="F36825"/>
            </a:solidFill>
            <a:prstDash val="solid"/>
            <a:round/>
            <a:headEnd len="med" w="med" type="none"/>
            <a:tailEnd len="med" w="med" type="triangle"/>
          </a:ln>
        </p:spPr>
      </p:cxnSp>
      <p:cxnSp>
        <p:nvCxnSpPr>
          <p:cNvPr id="685" name="Google Shape;685;gf32ed87d32_0_507"/>
          <p:cNvCxnSpPr>
            <a:stCxn id="679" idx="6"/>
            <a:endCxn id="681" idx="2"/>
          </p:cNvCxnSpPr>
          <p:nvPr/>
        </p:nvCxnSpPr>
        <p:spPr>
          <a:xfrm>
            <a:off x="4659750" y="4868150"/>
            <a:ext cx="2369100" cy="754200"/>
          </a:xfrm>
          <a:prstGeom prst="straightConnector1">
            <a:avLst/>
          </a:prstGeom>
          <a:noFill/>
          <a:ln cap="flat" cmpd="sng" w="38100">
            <a:solidFill>
              <a:srgbClr val="F36825"/>
            </a:solidFill>
            <a:prstDash val="solid"/>
            <a:round/>
            <a:headEnd len="med" w="med" type="none"/>
            <a:tailEnd len="med" w="med" type="triangle"/>
          </a:ln>
        </p:spPr>
      </p:cxnSp>
      <p:sp>
        <p:nvSpPr>
          <p:cNvPr id="686" name="Google Shape;686;gf32ed87d32_0_507"/>
          <p:cNvSpPr txBox="1"/>
          <p:nvPr/>
        </p:nvSpPr>
        <p:spPr>
          <a:xfrm>
            <a:off x="5355175" y="4023600"/>
            <a:ext cx="978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t>X</a:t>
            </a:r>
            <a:endParaRPr sz="3000"/>
          </a:p>
        </p:txBody>
      </p:sp>
      <p:sp>
        <p:nvSpPr>
          <p:cNvPr id="687" name="Google Shape;687;gf32ed87d32_0_507"/>
          <p:cNvSpPr txBox="1"/>
          <p:nvPr/>
        </p:nvSpPr>
        <p:spPr>
          <a:xfrm>
            <a:off x="5355150" y="5109400"/>
            <a:ext cx="978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t>y</a:t>
            </a:r>
            <a:endParaRPr sz="3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691" name="Shape 691"/>
        <p:cNvGrpSpPr/>
        <p:nvPr/>
      </p:nvGrpSpPr>
      <p:grpSpPr>
        <a:xfrm>
          <a:off x="0" y="0"/>
          <a:ext cx="0" cy="0"/>
          <a:chOff x="0" y="0"/>
          <a:chExt cx="0" cy="0"/>
        </a:xfrm>
      </p:grpSpPr>
      <p:sp>
        <p:nvSpPr>
          <p:cNvPr id="692" name="Google Shape;692;gf32ed87d32_0_521"/>
          <p:cNvSpPr txBox="1"/>
          <p:nvPr/>
        </p:nvSpPr>
        <p:spPr>
          <a:xfrm>
            <a:off x="1049175" y="7254663"/>
            <a:ext cx="4221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rPr>
              <a:t>Feature Scaling:</a:t>
            </a:r>
            <a:endParaRPr sz="3000"/>
          </a:p>
          <a:p>
            <a:pPr indent="-419100" lvl="0" marL="457200" rtl="0" algn="l">
              <a:spcBef>
                <a:spcPts val="0"/>
              </a:spcBef>
              <a:spcAft>
                <a:spcPts val="0"/>
              </a:spcAft>
              <a:buSzPts val="3000"/>
              <a:buChar char="-"/>
            </a:pPr>
            <a:r>
              <a:rPr lang="en-US" sz="3000">
                <a:solidFill>
                  <a:schemeClr val="dk1"/>
                </a:solidFill>
              </a:rPr>
              <a:t>StandardScaler</a:t>
            </a:r>
            <a:endParaRPr sz="3000"/>
          </a:p>
        </p:txBody>
      </p:sp>
      <p:sp>
        <p:nvSpPr>
          <p:cNvPr id="693" name="Google Shape;693;gf32ed87d32_0_521"/>
          <p:cNvSpPr txBox="1"/>
          <p:nvPr/>
        </p:nvSpPr>
        <p:spPr>
          <a:xfrm>
            <a:off x="782707" y="1028700"/>
            <a:ext cx="164766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000"/>
              <a:buFont typeface="Arial"/>
              <a:buNone/>
            </a:pPr>
            <a:r>
              <a:rPr lang="en-US" sz="7000">
                <a:solidFill>
                  <a:srgbClr val="0E2C4B"/>
                </a:solidFill>
              </a:rPr>
              <a:t>Splitting Train-Test Dataset and </a:t>
            </a:r>
            <a:r>
              <a:rPr lang="en-US" sz="7000">
                <a:solidFill>
                  <a:srgbClr val="F36825"/>
                </a:solidFill>
              </a:rPr>
              <a:t>Scaling</a:t>
            </a:r>
            <a:endParaRPr b="0" i="0" sz="7000" u="none" cap="none" strike="noStrike">
              <a:solidFill>
                <a:srgbClr val="0E2C4B"/>
              </a:solidFill>
              <a:latin typeface="Arial"/>
              <a:ea typeface="Arial"/>
              <a:cs typeface="Arial"/>
              <a:sym typeface="Arial"/>
            </a:endParaRPr>
          </a:p>
        </p:txBody>
      </p:sp>
      <p:pic>
        <p:nvPicPr>
          <p:cNvPr id="694" name="Google Shape;694;gf32ed87d32_0_521"/>
          <p:cNvPicPr preferRelativeResize="0"/>
          <p:nvPr/>
        </p:nvPicPr>
        <p:blipFill rotWithShape="1">
          <a:blip r:embed="rId3">
            <a:alphaModFix/>
          </a:blip>
          <a:srcRect b="0" l="0" r="0" t="0"/>
          <a:stretch/>
        </p:blipFill>
        <p:spPr>
          <a:xfrm>
            <a:off x="15395650" y="8047825"/>
            <a:ext cx="2431426" cy="1803874"/>
          </a:xfrm>
          <a:prstGeom prst="rect">
            <a:avLst/>
          </a:prstGeom>
          <a:noFill/>
          <a:ln>
            <a:noFill/>
          </a:ln>
        </p:spPr>
      </p:pic>
      <p:sp>
        <p:nvSpPr>
          <p:cNvPr id="695" name="Google Shape;695;gf32ed87d32_0_521"/>
          <p:cNvSpPr/>
          <p:nvPr/>
        </p:nvSpPr>
        <p:spPr>
          <a:xfrm>
            <a:off x="10936050" y="2351400"/>
            <a:ext cx="2431500" cy="10776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Dataset</a:t>
            </a:r>
            <a:endParaRPr sz="3000"/>
          </a:p>
        </p:txBody>
      </p:sp>
      <p:sp>
        <p:nvSpPr>
          <p:cNvPr id="696" name="Google Shape;696;gf32ed87d32_0_521"/>
          <p:cNvSpPr/>
          <p:nvPr/>
        </p:nvSpPr>
        <p:spPr>
          <a:xfrm>
            <a:off x="8106775" y="3674100"/>
            <a:ext cx="2431500" cy="10776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X</a:t>
            </a:r>
            <a:endParaRPr sz="3000"/>
          </a:p>
        </p:txBody>
      </p:sp>
      <p:sp>
        <p:nvSpPr>
          <p:cNvPr id="697" name="Google Shape;697;gf32ed87d32_0_521"/>
          <p:cNvSpPr/>
          <p:nvPr/>
        </p:nvSpPr>
        <p:spPr>
          <a:xfrm>
            <a:off x="13822125" y="3674100"/>
            <a:ext cx="2431500" cy="10776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y</a:t>
            </a:r>
            <a:endParaRPr sz="3000"/>
          </a:p>
        </p:txBody>
      </p:sp>
      <p:sp>
        <p:nvSpPr>
          <p:cNvPr id="698" name="Google Shape;698;gf32ed87d32_0_521"/>
          <p:cNvSpPr/>
          <p:nvPr/>
        </p:nvSpPr>
        <p:spPr>
          <a:xfrm>
            <a:off x="6645850" y="6138350"/>
            <a:ext cx="2431500" cy="10776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X train</a:t>
            </a:r>
            <a:endParaRPr sz="3000"/>
          </a:p>
        </p:txBody>
      </p:sp>
      <p:sp>
        <p:nvSpPr>
          <p:cNvPr id="699" name="Google Shape;699;gf32ed87d32_0_521"/>
          <p:cNvSpPr/>
          <p:nvPr/>
        </p:nvSpPr>
        <p:spPr>
          <a:xfrm>
            <a:off x="9606725" y="6138350"/>
            <a:ext cx="2431500" cy="10776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X test</a:t>
            </a:r>
            <a:endParaRPr sz="3000"/>
          </a:p>
        </p:txBody>
      </p:sp>
      <p:sp>
        <p:nvSpPr>
          <p:cNvPr id="700" name="Google Shape;700;gf32ed87d32_0_521"/>
          <p:cNvSpPr/>
          <p:nvPr/>
        </p:nvSpPr>
        <p:spPr>
          <a:xfrm>
            <a:off x="12416975" y="6138350"/>
            <a:ext cx="2431500" cy="10776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y train</a:t>
            </a:r>
            <a:endParaRPr sz="3000"/>
          </a:p>
        </p:txBody>
      </p:sp>
      <p:sp>
        <p:nvSpPr>
          <p:cNvPr id="701" name="Google Shape;701;gf32ed87d32_0_521"/>
          <p:cNvSpPr/>
          <p:nvPr/>
        </p:nvSpPr>
        <p:spPr>
          <a:xfrm>
            <a:off x="15377850" y="6138350"/>
            <a:ext cx="2431500" cy="10776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y test</a:t>
            </a:r>
            <a:endParaRPr sz="3000"/>
          </a:p>
        </p:txBody>
      </p:sp>
      <p:sp>
        <p:nvSpPr>
          <p:cNvPr id="702" name="Google Shape;702;gf32ed87d32_0_521"/>
          <p:cNvSpPr/>
          <p:nvPr/>
        </p:nvSpPr>
        <p:spPr>
          <a:xfrm>
            <a:off x="6635475" y="8504075"/>
            <a:ext cx="2431500" cy="10776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X train std</a:t>
            </a:r>
            <a:endParaRPr sz="3000"/>
          </a:p>
        </p:txBody>
      </p:sp>
      <p:sp>
        <p:nvSpPr>
          <p:cNvPr id="703" name="Google Shape;703;gf32ed87d32_0_521"/>
          <p:cNvSpPr/>
          <p:nvPr/>
        </p:nvSpPr>
        <p:spPr>
          <a:xfrm>
            <a:off x="9596350" y="8504075"/>
            <a:ext cx="2431500" cy="1077600"/>
          </a:xfrm>
          <a:prstGeom prst="ellipse">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t>X test std</a:t>
            </a:r>
            <a:endParaRPr sz="3000"/>
          </a:p>
        </p:txBody>
      </p:sp>
      <p:sp>
        <p:nvSpPr>
          <p:cNvPr id="704" name="Google Shape;704;gf32ed87d32_0_521"/>
          <p:cNvSpPr txBox="1"/>
          <p:nvPr/>
        </p:nvSpPr>
        <p:spPr>
          <a:xfrm>
            <a:off x="1049175" y="4511463"/>
            <a:ext cx="4221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Proporsi split dataset:</a:t>
            </a:r>
            <a:endParaRPr sz="3000"/>
          </a:p>
          <a:p>
            <a:pPr indent="-419100" lvl="0" marL="457200" rtl="0" algn="l">
              <a:spcBef>
                <a:spcPts val="0"/>
              </a:spcBef>
              <a:spcAft>
                <a:spcPts val="0"/>
              </a:spcAft>
              <a:buSzPts val="3000"/>
              <a:buChar char="-"/>
            </a:pPr>
            <a:r>
              <a:rPr lang="en-US" sz="3000"/>
              <a:t>80% train dataset</a:t>
            </a:r>
            <a:endParaRPr sz="3000"/>
          </a:p>
          <a:p>
            <a:pPr indent="-419100" lvl="0" marL="457200" rtl="0" algn="l">
              <a:spcBef>
                <a:spcPts val="0"/>
              </a:spcBef>
              <a:spcAft>
                <a:spcPts val="0"/>
              </a:spcAft>
              <a:buSzPts val="3000"/>
              <a:buChar char="-"/>
            </a:pPr>
            <a:r>
              <a:rPr lang="en-US" sz="3000"/>
              <a:t>20% test dataset</a:t>
            </a:r>
            <a:endParaRPr sz="3000"/>
          </a:p>
        </p:txBody>
      </p:sp>
      <p:cxnSp>
        <p:nvCxnSpPr>
          <p:cNvPr id="705" name="Google Shape;705;gf32ed87d32_0_521"/>
          <p:cNvCxnSpPr>
            <a:stCxn id="695" idx="3"/>
            <a:endCxn id="696" idx="0"/>
          </p:cNvCxnSpPr>
          <p:nvPr/>
        </p:nvCxnSpPr>
        <p:spPr>
          <a:xfrm flipH="1">
            <a:off x="9322635" y="3271189"/>
            <a:ext cx="1969500" cy="402900"/>
          </a:xfrm>
          <a:prstGeom prst="straightConnector1">
            <a:avLst/>
          </a:prstGeom>
          <a:noFill/>
          <a:ln cap="flat" cmpd="sng" w="38100">
            <a:solidFill>
              <a:srgbClr val="F36825"/>
            </a:solidFill>
            <a:prstDash val="solid"/>
            <a:round/>
            <a:headEnd len="med" w="med" type="none"/>
            <a:tailEnd len="med" w="med" type="triangle"/>
          </a:ln>
        </p:spPr>
      </p:cxnSp>
      <p:cxnSp>
        <p:nvCxnSpPr>
          <p:cNvPr id="706" name="Google Shape;706;gf32ed87d32_0_521"/>
          <p:cNvCxnSpPr>
            <a:stCxn id="695" idx="5"/>
            <a:endCxn id="697" idx="0"/>
          </p:cNvCxnSpPr>
          <p:nvPr/>
        </p:nvCxnSpPr>
        <p:spPr>
          <a:xfrm>
            <a:off x="13011465" y="3271189"/>
            <a:ext cx="2026500" cy="402900"/>
          </a:xfrm>
          <a:prstGeom prst="straightConnector1">
            <a:avLst/>
          </a:prstGeom>
          <a:noFill/>
          <a:ln cap="flat" cmpd="sng" w="38100">
            <a:solidFill>
              <a:srgbClr val="F36825"/>
            </a:solidFill>
            <a:prstDash val="solid"/>
            <a:round/>
            <a:headEnd len="med" w="med" type="none"/>
            <a:tailEnd len="med" w="med" type="triangle"/>
          </a:ln>
        </p:spPr>
      </p:cxnSp>
      <p:cxnSp>
        <p:nvCxnSpPr>
          <p:cNvPr id="707" name="Google Shape;707;gf32ed87d32_0_521"/>
          <p:cNvCxnSpPr>
            <a:stCxn id="696" idx="4"/>
            <a:endCxn id="698" idx="0"/>
          </p:cNvCxnSpPr>
          <p:nvPr/>
        </p:nvCxnSpPr>
        <p:spPr>
          <a:xfrm flipH="1">
            <a:off x="7861525" y="4751700"/>
            <a:ext cx="1461000" cy="1386600"/>
          </a:xfrm>
          <a:prstGeom prst="straightConnector1">
            <a:avLst/>
          </a:prstGeom>
          <a:noFill/>
          <a:ln cap="flat" cmpd="sng" w="38100">
            <a:solidFill>
              <a:srgbClr val="F36825"/>
            </a:solidFill>
            <a:prstDash val="solid"/>
            <a:round/>
            <a:headEnd len="med" w="med" type="none"/>
            <a:tailEnd len="med" w="med" type="triangle"/>
          </a:ln>
        </p:spPr>
      </p:cxnSp>
      <p:cxnSp>
        <p:nvCxnSpPr>
          <p:cNvPr id="708" name="Google Shape;708;gf32ed87d32_0_521"/>
          <p:cNvCxnSpPr>
            <a:stCxn id="696" idx="4"/>
            <a:endCxn id="699" idx="0"/>
          </p:cNvCxnSpPr>
          <p:nvPr/>
        </p:nvCxnSpPr>
        <p:spPr>
          <a:xfrm>
            <a:off x="9322525" y="4751700"/>
            <a:ext cx="1500000" cy="1386600"/>
          </a:xfrm>
          <a:prstGeom prst="straightConnector1">
            <a:avLst/>
          </a:prstGeom>
          <a:noFill/>
          <a:ln cap="flat" cmpd="sng" w="38100">
            <a:solidFill>
              <a:srgbClr val="F36825"/>
            </a:solidFill>
            <a:prstDash val="solid"/>
            <a:round/>
            <a:headEnd len="med" w="med" type="none"/>
            <a:tailEnd len="med" w="med" type="triangle"/>
          </a:ln>
        </p:spPr>
      </p:cxnSp>
      <p:cxnSp>
        <p:nvCxnSpPr>
          <p:cNvPr id="709" name="Google Shape;709;gf32ed87d32_0_521"/>
          <p:cNvCxnSpPr>
            <a:stCxn id="697" idx="4"/>
            <a:endCxn id="700" idx="0"/>
          </p:cNvCxnSpPr>
          <p:nvPr/>
        </p:nvCxnSpPr>
        <p:spPr>
          <a:xfrm flipH="1">
            <a:off x="13632675" y="4751700"/>
            <a:ext cx="1405200" cy="1386600"/>
          </a:xfrm>
          <a:prstGeom prst="straightConnector1">
            <a:avLst/>
          </a:prstGeom>
          <a:noFill/>
          <a:ln cap="flat" cmpd="sng" w="38100">
            <a:solidFill>
              <a:srgbClr val="F36825"/>
            </a:solidFill>
            <a:prstDash val="solid"/>
            <a:round/>
            <a:headEnd len="med" w="med" type="none"/>
            <a:tailEnd len="med" w="med" type="triangle"/>
          </a:ln>
        </p:spPr>
      </p:cxnSp>
      <p:cxnSp>
        <p:nvCxnSpPr>
          <p:cNvPr id="710" name="Google Shape;710;gf32ed87d32_0_521"/>
          <p:cNvCxnSpPr>
            <a:stCxn id="697" idx="4"/>
            <a:endCxn id="701" idx="0"/>
          </p:cNvCxnSpPr>
          <p:nvPr/>
        </p:nvCxnSpPr>
        <p:spPr>
          <a:xfrm>
            <a:off x="15037875" y="4751700"/>
            <a:ext cx="1555800" cy="1386600"/>
          </a:xfrm>
          <a:prstGeom prst="straightConnector1">
            <a:avLst/>
          </a:prstGeom>
          <a:noFill/>
          <a:ln cap="flat" cmpd="sng" w="38100">
            <a:solidFill>
              <a:srgbClr val="F36825"/>
            </a:solidFill>
            <a:prstDash val="solid"/>
            <a:round/>
            <a:headEnd len="med" w="med" type="none"/>
            <a:tailEnd len="med" w="med" type="triangle"/>
          </a:ln>
        </p:spPr>
      </p:cxnSp>
      <p:cxnSp>
        <p:nvCxnSpPr>
          <p:cNvPr id="711" name="Google Shape;711;gf32ed87d32_0_521"/>
          <p:cNvCxnSpPr>
            <a:stCxn id="698" idx="4"/>
            <a:endCxn id="702" idx="0"/>
          </p:cNvCxnSpPr>
          <p:nvPr/>
        </p:nvCxnSpPr>
        <p:spPr>
          <a:xfrm flipH="1">
            <a:off x="7851100" y="7215950"/>
            <a:ext cx="10500" cy="1288200"/>
          </a:xfrm>
          <a:prstGeom prst="straightConnector1">
            <a:avLst/>
          </a:prstGeom>
          <a:noFill/>
          <a:ln cap="flat" cmpd="sng" w="38100">
            <a:solidFill>
              <a:srgbClr val="F36825"/>
            </a:solidFill>
            <a:prstDash val="solid"/>
            <a:round/>
            <a:headEnd len="med" w="med" type="none"/>
            <a:tailEnd len="med" w="med" type="triangle"/>
          </a:ln>
        </p:spPr>
      </p:cxnSp>
      <p:cxnSp>
        <p:nvCxnSpPr>
          <p:cNvPr id="712" name="Google Shape;712;gf32ed87d32_0_521"/>
          <p:cNvCxnSpPr>
            <a:stCxn id="699" idx="4"/>
            <a:endCxn id="703" idx="0"/>
          </p:cNvCxnSpPr>
          <p:nvPr/>
        </p:nvCxnSpPr>
        <p:spPr>
          <a:xfrm flipH="1">
            <a:off x="10811975" y="7215950"/>
            <a:ext cx="10500" cy="1288200"/>
          </a:xfrm>
          <a:prstGeom prst="straightConnector1">
            <a:avLst/>
          </a:prstGeom>
          <a:noFill/>
          <a:ln cap="flat" cmpd="sng" w="38100">
            <a:solidFill>
              <a:srgbClr val="F36825"/>
            </a:solidFill>
            <a:prstDash val="solid"/>
            <a:round/>
            <a:headEnd len="med" w="med" type="none"/>
            <a:tailEnd len="med" w="med" type="triangle"/>
          </a:ln>
        </p:spPr>
      </p:cxnSp>
      <p:cxnSp>
        <p:nvCxnSpPr>
          <p:cNvPr id="713" name="Google Shape;713;gf32ed87d32_0_521"/>
          <p:cNvCxnSpPr>
            <a:stCxn id="704" idx="3"/>
          </p:cNvCxnSpPr>
          <p:nvPr/>
        </p:nvCxnSpPr>
        <p:spPr>
          <a:xfrm>
            <a:off x="5270175" y="5296413"/>
            <a:ext cx="1690200" cy="27300"/>
          </a:xfrm>
          <a:prstGeom prst="straightConnector1">
            <a:avLst/>
          </a:prstGeom>
          <a:noFill/>
          <a:ln cap="flat" cmpd="sng" w="38100">
            <a:solidFill>
              <a:schemeClr val="dk2"/>
            </a:solidFill>
            <a:prstDash val="solid"/>
            <a:round/>
            <a:headEnd len="med" w="med" type="none"/>
            <a:tailEnd len="med" w="med" type="triangle"/>
          </a:ln>
        </p:spPr>
      </p:cxnSp>
      <p:cxnSp>
        <p:nvCxnSpPr>
          <p:cNvPr id="714" name="Google Shape;714;gf32ed87d32_0_521"/>
          <p:cNvCxnSpPr/>
          <p:nvPr/>
        </p:nvCxnSpPr>
        <p:spPr>
          <a:xfrm>
            <a:off x="5270175" y="7811013"/>
            <a:ext cx="1690200" cy="27300"/>
          </a:xfrm>
          <a:prstGeom prst="straightConnector1">
            <a:avLst/>
          </a:prstGeom>
          <a:noFill/>
          <a:ln cap="flat" cmpd="sng" w="38100">
            <a:solidFill>
              <a:schemeClr val="dk2"/>
            </a:solidFill>
            <a:prstDash val="solid"/>
            <a:round/>
            <a:headEnd len="med" w="med" type="none"/>
            <a:tailEnd len="med" w="med" type="triangle"/>
          </a:ln>
        </p:spPr>
      </p:cxnSp>
      <p:sp>
        <p:nvSpPr>
          <p:cNvPr id="715" name="Google Shape;715;gf32ed87d32_0_521"/>
          <p:cNvSpPr txBox="1"/>
          <p:nvPr/>
        </p:nvSpPr>
        <p:spPr>
          <a:xfrm>
            <a:off x="7610300" y="4981938"/>
            <a:ext cx="1062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80%</a:t>
            </a:r>
            <a:endParaRPr sz="3000"/>
          </a:p>
        </p:txBody>
      </p:sp>
      <p:sp>
        <p:nvSpPr>
          <p:cNvPr id="716" name="Google Shape;716;gf32ed87d32_0_521"/>
          <p:cNvSpPr txBox="1"/>
          <p:nvPr/>
        </p:nvSpPr>
        <p:spPr>
          <a:xfrm>
            <a:off x="10118275" y="4981938"/>
            <a:ext cx="1062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20%</a:t>
            </a:r>
            <a:endParaRPr sz="3000"/>
          </a:p>
        </p:txBody>
      </p:sp>
      <p:sp>
        <p:nvSpPr>
          <p:cNvPr id="717" name="Google Shape;717;gf32ed87d32_0_521"/>
          <p:cNvSpPr txBox="1"/>
          <p:nvPr/>
        </p:nvSpPr>
        <p:spPr>
          <a:xfrm>
            <a:off x="13401500" y="4981938"/>
            <a:ext cx="1062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80%</a:t>
            </a:r>
            <a:endParaRPr sz="3000"/>
          </a:p>
        </p:txBody>
      </p:sp>
      <p:sp>
        <p:nvSpPr>
          <p:cNvPr id="718" name="Google Shape;718;gf32ed87d32_0_521"/>
          <p:cNvSpPr txBox="1"/>
          <p:nvPr/>
        </p:nvSpPr>
        <p:spPr>
          <a:xfrm>
            <a:off x="15909475" y="4981938"/>
            <a:ext cx="1062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20%</a:t>
            </a:r>
            <a:endParaRPr sz="3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722" name="Shape 722"/>
        <p:cNvGrpSpPr/>
        <p:nvPr/>
      </p:nvGrpSpPr>
      <p:grpSpPr>
        <a:xfrm>
          <a:off x="0" y="0"/>
          <a:ext cx="0" cy="0"/>
          <a:chOff x="0" y="0"/>
          <a:chExt cx="0" cy="0"/>
        </a:xfrm>
      </p:grpSpPr>
      <p:sp>
        <p:nvSpPr>
          <p:cNvPr id="723" name="Google Shape;723;gf32ed87d32_0_551"/>
          <p:cNvSpPr txBox="1"/>
          <p:nvPr/>
        </p:nvSpPr>
        <p:spPr>
          <a:xfrm>
            <a:off x="782707" y="1028700"/>
            <a:ext cx="164766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000"/>
              <a:buFont typeface="Arial"/>
              <a:buNone/>
            </a:pPr>
            <a:r>
              <a:rPr lang="en-US" sz="7000">
                <a:solidFill>
                  <a:srgbClr val="0E2C4B"/>
                </a:solidFill>
              </a:rPr>
              <a:t>Hasil </a:t>
            </a:r>
            <a:r>
              <a:rPr lang="en-US" sz="7000">
                <a:solidFill>
                  <a:srgbClr val="F36825"/>
                </a:solidFill>
              </a:rPr>
              <a:t>Scaling</a:t>
            </a:r>
            <a:endParaRPr b="0" i="0" sz="7000" u="none" cap="none" strike="noStrike">
              <a:solidFill>
                <a:srgbClr val="0E2C4B"/>
              </a:solidFill>
              <a:latin typeface="Arial"/>
              <a:ea typeface="Arial"/>
              <a:cs typeface="Arial"/>
              <a:sym typeface="Arial"/>
            </a:endParaRPr>
          </a:p>
        </p:txBody>
      </p:sp>
      <p:pic>
        <p:nvPicPr>
          <p:cNvPr id="724" name="Google Shape;724;gf32ed87d32_0_551"/>
          <p:cNvPicPr preferRelativeResize="0"/>
          <p:nvPr/>
        </p:nvPicPr>
        <p:blipFill rotWithShape="1">
          <a:blip r:embed="rId3">
            <a:alphaModFix/>
          </a:blip>
          <a:srcRect b="0" l="0" r="0" t="0"/>
          <a:stretch/>
        </p:blipFill>
        <p:spPr>
          <a:xfrm>
            <a:off x="15395650" y="8047825"/>
            <a:ext cx="2431426" cy="1803874"/>
          </a:xfrm>
          <a:prstGeom prst="rect">
            <a:avLst/>
          </a:prstGeom>
          <a:noFill/>
          <a:ln>
            <a:noFill/>
          </a:ln>
        </p:spPr>
      </p:pic>
      <p:pic>
        <p:nvPicPr>
          <p:cNvPr id="725" name="Google Shape;725;gf32ed87d32_0_551"/>
          <p:cNvPicPr preferRelativeResize="0"/>
          <p:nvPr/>
        </p:nvPicPr>
        <p:blipFill>
          <a:blip r:embed="rId4">
            <a:alphaModFix/>
          </a:blip>
          <a:stretch>
            <a:fillRect/>
          </a:stretch>
        </p:blipFill>
        <p:spPr>
          <a:xfrm>
            <a:off x="914400" y="2334900"/>
            <a:ext cx="14643626" cy="7400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729" name="Shape 729"/>
        <p:cNvGrpSpPr/>
        <p:nvPr/>
      </p:nvGrpSpPr>
      <p:grpSpPr>
        <a:xfrm>
          <a:off x="0" y="0"/>
          <a:ext cx="0" cy="0"/>
          <a:chOff x="0" y="0"/>
          <a:chExt cx="0" cy="0"/>
        </a:xfrm>
      </p:grpSpPr>
      <p:sp>
        <p:nvSpPr>
          <p:cNvPr id="730" name="Google Shape;730;gf32ed87d32_0_557"/>
          <p:cNvSpPr txBox="1"/>
          <p:nvPr/>
        </p:nvSpPr>
        <p:spPr>
          <a:xfrm>
            <a:off x="782707" y="1028700"/>
            <a:ext cx="164766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000"/>
              <a:buFont typeface="Arial"/>
              <a:buNone/>
            </a:pPr>
            <a:r>
              <a:rPr lang="en-US" sz="7000">
                <a:solidFill>
                  <a:srgbClr val="0E2C4B"/>
                </a:solidFill>
              </a:rPr>
              <a:t>Imbalance Dataset</a:t>
            </a:r>
            <a:endParaRPr b="0" i="0" sz="7000" u="none" cap="none" strike="noStrike">
              <a:solidFill>
                <a:srgbClr val="0E2C4B"/>
              </a:solidFill>
              <a:latin typeface="Arial"/>
              <a:ea typeface="Arial"/>
              <a:cs typeface="Arial"/>
              <a:sym typeface="Arial"/>
            </a:endParaRPr>
          </a:p>
        </p:txBody>
      </p:sp>
      <p:pic>
        <p:nvPicPr>
          <p:cNvPr id="731" name="Google Shape;731;gf32ed87d32_0_557"/>
          <p:cNvPicPr preferRelativeResize="0"/>
          <p:nvPr/>
        </p:nvPicPr>
        <p:blipFill rotWithShape="1">
          <a:blip r:embed="rId3">
            <a:alphaModFix/>
          </a:blip>
          <a:srcRect b="0" l="0" r="0" t="0"/>
          <a:stretch/>
        </p:blipFill>
        <p:spPr>
          <a:xfrm>
            <a:off x="15395650" y="8047825"/>
            <a:ext cx="2431426" cy="1803874"/>
          </a:xfrm>
          <a:prstGeom prst="rect">
            <a:avLst/>
          </a:prstGeom>
          <a:noFill/>
          <a:ln>
            <a:noFill/>
          </a:ln>
        </p:spPr>
      </p:pic>
      <p:sp>
        <p:nvSpPr>
          <p:cNvPr id="732" name="Google Shape;732;gf32ed87d32_0_557"/>
          <p:cNvSpPr txBox="1"/>
          <p:nvPr/>
        </p:nvSpPr>
        <p:spPr>
          <a:xfrm>
            <a:off x="858900" y="2567975"/>
            <a:ext cx="6660900" cy="127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3000">
                <a:solidFill>
                  <a:schemeClr val="dk1"/>
                </a:solidFill>
                <a:latin typeface="Courier New"/>
                <a:ea typeface="Courier New"/>
                <a:cs typeface="Courier New"/>
                <a:sym typeface="Courier New"/>
              </a:rPr>
              <a:t>Counter(y_train)</a:t>
            </a:r>
            <a:endParaRPr sz="30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3000">
                <a:solidFill>
                  <a:srgbClr val="212121"/>
                </a:solidFill>
                <a:latin typeface="Courier New"/>
                <a:ea typeface="Courier New"/>
                <a:cs typeface="Courier New"/>
                <a:sym typeface="Courier New"/>
              </a:rPr>
              <a:t>Counter({0: 6365, 1: 1635})</a:t>
            </a:r>
            <a:endParaRPr sz="3000">
              <a:solidFill>
                <a:schemeClr val="dk1"/>
              </a:solidFill>
              <a:latin typeface="Courier New"/>
              <a:ea typeface="Courier New"/>
              <a:cs typeface="Courier New"/>
              <a:sym typeface="Courier New"/>
            </a:endParaRPr>
          </a:p>
        </p:txBody>
      </p:sp>
      <p:sp>
        <p:nvSpPr>
          <p:cNvPr id="733" name="Google Shape;733;gf32ed87d32_0_557"/>
          <p:cNvSpPr txBox="1"/>
          <p:nvPr/>
        </p:nvSpPr>
        <p:spPr>
          <a:xfrm>
            <a:off x="630300" y="4534450"/>
            <a:ext cx="7708500" cy="1828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2400">
                <a:latin typeface="Calibri"/>
                <a:ea typeface="Calibri"/>
                <a:cs typeface="Calibri"/>
                <a:sym typeface="Calibri"/>
              </a:rPr>
              <a:t>Pada data target (y_train), terlihat perbandingan yang cukup jauh antara pengguna yang tidak keluar (0) dan yang keluar (1). Agar target data training lebih seimbang kita akan melakukan balancing dataset menggunakan metode SMOTE.</a:t>
            </a:r>
            <a:endParaRPr sz="2400">
              <a:latin typeface="Calibri"/>
              <a:ea typeface="Calibri"/>
              <a:cs typeface="Calibri"/>
              <a:sym typeface="Calibri"/>
            </a:endParaRPr>
          </a:p>
        </p:txBody>
      </p:sp>
      <p:sp>
        <p:nvSpPr>
          <p:cNvPr id="734" name="Google Shape;734;gf32ed87d32_0_557"/>
          <p:cNvSpPr txBox="1"/>
          <p:nvPr/>
        </p:nvSpPr>
        <p:spPr>
          <a:xfrm>
            <a:off x="8741150" y="4526975"/>
            <a:ext cx="9387900" cy="2361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2200">
                <a:solidFill>
                  <a:srgbClr val="AF00DB"/>
                </a:solidFill>
                <a:latin typeface="Courier New"/>
                <a:ea typeface="Courier New"/>
                <a:cs typeface="Courier New"/>
                <a:sym typeface="Courier New"/>
              </a:rPr>
              <a:t>from</a:t>
            </a:r>
            <a:r>
              <a:rPr lang="en-US" sz="2200">
                <a:solidFill>
                  <a:schemeClr val="dk1"/>
                </a:solidFill>
                <a:latin typeface="Courier New"/>
                <a:ea typeface="Courier New"/>
                <a:cs typeface="Courier New"/>
                <a:sym typeface="Courier New"/>
              </a:rPr>
              <a:t> imblearn.over_sampling </a:t>
            </a:r>
            <a:r>
              <a:rPr lang="en-US" sz="2200">
                <a:solidFill>
                  <a:srgbClr val="AF00DB"/>
                </a:solidFill>
                <a:latin typeface="Courier New"/>
                <a:ea typeface="Courier New"/>
                <a:cs typeface="Courier New"/>
                <a:sym typeface="Courier New"/>
              </a:rPr>
              <a:t>import</a:t>
            </a:r>
            <a:r>
              <a:rPr lang="en-US" sz="2200">
                <a:solidFill>
                  <a:schemeClr val="dk1"/>
                </a:solidFill>
                <a:latin typeface="Courier New"/>
                <a:ea typeface="Courier New"/>
                <a:cs typeface="Courier New"/>
                <a:sym typeface="Courier New"/>
              </a:rPr>
              <a:t> SMOTE</a:t>
            </a:r>
            <a:endParaRPr sz="2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200">
                <a:solidFill>
                  <a:schemeClr val="dk1"/>
                </a:solidFill>
                <a:latin typeface="Courier New"/>
                <a:ea typeface="Courier New"/>
                <a:cs typeface="Courier New"/>
                <a:sym typeface="Courier New"/>
              </a:rPr>
              <a:t>X_dummy = pd.get_dummies(X_train)</a:t>
            </a:r>
            <a:endParaRPr sz="2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200">
                <a:solidFill>
                  <a:schemeClr val="dk1"/>
                </a:solidFill>
                <a:latin typeface="Courier New"/>
                <a:ea typeface="Courier New"/>
                <a:cs typeface="Courier New"/>
                <a:sym typeface="Courier New"/>
              </a:rPr>
              <a:t>X_dummy = X_dummy.fillna(</a:t>
            </a:r>
            <a:r>
              <a:rPr lang="en-US" sz="2200">
                <a:solidFill>
                  <a:srgbClr val="09885A"/>
                </a:solidFill>
                <a:latin typeface="Courier New"/>
                <a:ea typeface="Courier New"/>
                <a:cs typeface="Courier New"/>
                <a:sym typeface="Courier New"/>
              </a:rPr>
              <a:t>0</a:t>
            </a:r>
            <a:r>
              <a:rPr lang="en-US" sz="2200">
                <a:solidFill>
                  <a:schemeClr val="dk1"/>
                </a:solidFill>
                <a:latin typeface="Courier New"/>
                <a:ea typeface="Courier New"/>
                <a:cs typeface="Courier New"/>
                <a:sym typeface="Courier New"/>
              </a:rPr>
              <a:t>)</a:t>
            </a:r>
            <a:endParaRPr sz="2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200">
                <a:solidFill>
                  <a:schemeClr val="dk1"/>
                </a:solidFill>
                <a:latin typeface="Courier New"/>
                <a:ea typeface="Courier New"/>
                <a:cs typeface="Courier New"/>
                <a:sym typeface="Courier New"/>
              </a:rPr>
              <a:t>smote = SMOTE(sampling_strategy = </a:t>
            </a:r>
            <a:r>
              <a:rPr lang="en-US" sz="2200">
                <a:solidFill>
                  <a:srgbClr val="09885A"/>
                </a:solidFill>
                <a:latin typeface="Courier New"/>
                <a:ea typeface="Courier New"/>
                <a:cs typeface="Courier New"/>
                <a:sym typeface="Courier New"/>
              </a:rPr>
              <a:t>0.5</a:t>
            </a:r>
            <a:r>
              <a:rPr lang="en-US" sz="2200">
                <a:solidFill>
                  <a:schemeClr val="dk1"/>
                </a:solidFill>
                <a:latin typeface="Courier New"/>
                <a:ea typeface="Courier New"/>
                <a:cs typeface="Courier New"/>
                <a:sym typeface="Courier New"/>
              </a:rPr>
              <a:t>)</a:t>
            </a:r>
            <a:endParaRPr sz="2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200">
                <a:solidFill>
                  <a:schemeClr val="dk1"/>
                </a:solidFill>
                <a:latin typeface="Courier New"/>
                <a:ea typeface="Courier New"/>
                <a:cs typeface="Courier New"/>
                <a:sym typeface="Courier New"/>
              </a:rPr>
              <a:t>X_smote, y_smote = smote.fit_resample(X_dummy,y_train)</a:t>
            </a:r>
            <a:endParaRPr sz="2200">
              <a:solidFill>
                <a:schemeClr val="dk1"/>
              </a:solidFill>
              <a:latin typeface="Courier New"/>
              <a:ea typeface="Courier New"/>
              <a:cs typeface="Courier New"/>
              <a:sym typeface="Courier New"/>
            </a:endParaRPr>
          </a:p>
        </p:txBody>
      </p:sp>
      <p:sp>
        <p:nvSpPr>
          <p:cNvPr id="735" name="Google Shape;735;gf32ed87d32_0_557"/>
          <p:cNvSpPr txBox="1"/>
          <p:nvPr/>
        </p:nvSpPr>
        <p:spPr>
          <a:xfrm>
            <a:off x="7405325" y="7892500"/>
            <a:ext cx="6660900" cy="127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3000">
                <a:solidFill>
                  <a:schemeClr val="dk1"/>
                </a:solidFill>
                <a:latin typeface="Courier New"/>
                <a:ea typeface="Courier New"/>
                <a:cs typeface="Courier New"/>
                <a:sym typeface="Courier New"/>
              </a:rPr>
              <a:t>Counter(y_smote)</a:t>
            </a:r>
            <a:endParaRPr sz="30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3000">
                <a:solidFill>
                  <a:srgbClr val="212121"/>
                </a:solidFill>
                <a:latin typeface="Courier New"/>
                <a:ea typeface="Courier New"/>
                <a:cs typeface="Courier New"/>
                <a:sym typeface="Courier New"/>
              </a:rPr>
              <a:t>Counter({0: 6365, 1: 3182})</a:t>
            </a:r>
            <a:endParaRPr sz="3000">
              <a:solidFill>
                <a:schemeClr val="dk1"/>
              </a:solidFill>
              <a:latin typeface="Courier New"/>
              <a:ea typeface="Courier New"/>
              <a:cs typeface="Courier New"/>
              <a:sym typeface="Courier New"/>
            </a:endParaRPr>
          </a:p>
        </p:txBody>
      </p:sp>
      <p:sp>
        <p:nvSpPr>
          <p:cNvPr id="736" name="Google Shape;736;gf32ed87d32_0_557"/>
          <p:cNvSpPr txBox="1"/>
          <p:nvPr/>
        </p:nvSpPr>
        <p:spPr>
          <a:xfrm>
            <a:off x="7519800" y="2721150"/>
            <a:ext cx="4428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000">
                <a:solidFill>
                  <a:srgbClr val="B7B7B7"/>
                </a:solidFill>
                <a:latin typeface="Roboto"/>
                <a:ea typeface="Roboto"/>
                <a:cs typeface="Roboto"/>
                <a:sym typeface="Roboto"/>
              </a:rPr>
              <a:t>BEFORE</a:t>
            </a:r>
            <a:endParaRPr sz="5000">
              <a:solidFill>
                <a:srgbClr val="B7B7B7"/>
              </a:solidFill>
              <a:latin typeface="Roboto"/>
              <a:ea typeface="Roboto"/>
              <a:cs typeface="Roboto"/>
              <a:sym typeface="Roboto"/>
            </a:endParaRPr>
          </a:p>
        </p:txBody>
      </p:sp>
      <p:sp>
        <p:nvSpPr>
          <p:cNvPr id="737" name="Google Shape;737;gf32ed87d32_0_557"/>
          <p:cNvSpPr txBox="1"/>
          <p:nvPr/>
        </p:nvSpPr>
        <p:spPr>
          <a:xfrm>
            <a:off x="2977325" y="8051950"/>
            <a:ext cx="4428000" cy="954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5000">
                <a:solidFill>
                  <a:srgbClr val="B7B7B7"/>
                </a:solidFill>
                <a:latin typeface="Roboto"/>
                <a:ea typeface="Roboto"/>
                <a:cs typeface="Roboto"/>
                <a:sym typeface="Roboto"/>
              </a:rPr>
              <a:t>AFTER</a:t>
            </a:r>
            <a:endParaRPr sz="5000">
              <a:solidFill>
                <a:srgbClr val="B7B7B7"/>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741" name="Shape 741"/>
        <p:cNvGrpSpPr/>
        <p:nvPr/>
      </p:nvGrpSpPr>
      <p:grpSpPr>
        <a:xfrm>
          <a:off x="0" y="0"/>
          <a:ext cx="0" cy="0"/>
          <a:chOff x="0" y="0"/>
          <a:chExt cx="0" cy="0"/>
        </a:xfrm>
      </p:grpSpPr>
      <p:pic>
        <p:nvPicPr>
          <p:cNvPr id="742" name="Google Shape;742;gf32ed87d32_0_643"/>
          <p:cNvPicPr preferRelativeResize="0"/>
          <p:nvPr/>
        </p:nvPicPr>
        <p:blipFill rotWithShape="1">
          <a:blip r:embed="rId3">
            <a:alphaModFix amt="22000"/>
          </a:blip>
          <a:srcRect b="0" l="0" r="0" t="0"/>
          <a:stretch/>
        </p:blipFill>
        <p:spPr>
          <a:xfrm>
            <a:off x="13971016" y="7410359"/>
            <a:ext cx="3288283" cy="1141308"/>
          </a:xfrm>
          <a:prstGeom prst="rect">
            <a:avLst/>
          </a:prstGeom>
          <a:noFill/>
          <a:ln>
            <a:noFill/>
          </a:ln>
        </p:spPr>
      </p:pic>
      <p:sp>
        <p:nvSpPr>
          <p:cNvPr id="743" name="Google Shape;743;gf32ed87d32_0_643"/>
          <p:cNvSpPr/>
          <p:nvPr/>
        </p:nvSpPr>
        <p:spPr>
          <a:xfrm>
            <a:off x="3063954" y="2122975"/>
            <a:ext cx="12160092" cy="6041050"/>
          </a:xfrm>
          <a:custGeom>
            <a:rect b="b" l="l" r="r" t="t"/>
            <a:pathLst>
              <a:path extrusionOk="0" h="4832840" w="9728074">
                <a:moveTo>
                  <a:pt x="9603614" y="4832840"/>
                </a:moveTo>
                <a:lnTo>
                  <a:pt x="124460" y="4832840"/>
                </a:lnTo>
                <a:cubicBezTo>
                  <a:pt x="55880" y="4832840"/>
                  <a:pt x="0" y="4776960"/>
                  <a:pt x="0" y="4708380"/>
                </a:cubicBezTo>
                <a:lnTo>
                  <a:pt x="0" y="124460"/>
                </a:lnTo>
                <a:cubicBezTo>
                  <a:pt x="0" y="55880"/>
                  <a:pt x="55880" y="0"/>
                  <a:pt x="124460" y="0"/>
                </a:cubicBezTo>
                <a:lnTo>
                  <a:pt x="9603614" y="0"/>
                </a:lnTo>
                <a:cubicBezTo>
                  <a:pt x="9672194" y="0"/>
                  <a:pt x="9728074" y="55880"/>
                  <a:pt x="9728074" y="124460"/>
                </a:cubicBezTo>
                <a:lnTo>
                  <a:pt x="9728074" y="4708380"/>
                </a:lnTo>
                <a:cubicBezTo>
                  <a:pt x="9728074" y="4776960"/>
                  <a:pt x="9672194" y="4832840"/>
                  <a:pt x="9603614" y="483284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gf32ed87d32_0_643"/>
          <p:cNvSpPr txBox="1"/>
          <p:nvPr/>
        </p:nvSpPr>
        <p:spPr>
          <a:xfrm>
            <a:off x="4908869" y="3556226"/>
            <a:ext cx="8470500" cy="2370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7000"/>
              <a:buFont typeface="Arial"/>
              <a:buNone/>
            </a:pPr>
            <a:r>
              <a:rPr lang="en-US" sz="7000">
                <a:solidFill>
                  <a:srgbClr val="0E2C4B"/>
                </a:solidFill>
              </a:rPr>
              <a:t>S</a:t>
            </a:r>
            <a:r>
              <a:rPr b="0" i="0" lang="en-US" sz="7000" u="none" cap="none" strike="noStrike">
                <a:solidFill>
                  <a:srgbClr val="0E2C4B"/>
                </a:solidFill>
                <a:latin typeface="Arial"/>
                <a:ea typeface="Arial"/>
                <a:cs typeface="Arial"/>
                <a:sym typeface="Arial"/>
              </a:rPr>
              <a:t>tage </a:t>
            </a:r>
            <a:r>
              <a:rPr lang="en-US" sz="7000">
                <a:solidFill>
                  <a:srgbClr val="0E2C4B"/>
                </a:solidFill>
              </a:rPr>
              <a:t>5</a:t>
            </a:r>
            <a:r>
              <a:rPr b="0" i="0" lang="en-US" sz="7000" u="none" cap="none" strike="noStrike">
                <a:solidFill>
                  <a:srgbClr val="0E2C4B"/>
                </a:solidFill>
                <a:latin typeface="Arial"/>
                <a:ea typeface="Arial"/>
                <a:cs typeface="Arial"/>
                <a:sym typeface="Arial"/>
              </a:rPr>
              <a:t>  </a:t>
            </a:r>
            <a:endParaRPr sz="7000">
              <a:solidFill>
                <a:srgbClr val="F36825"/>
              </a:solidFill>
            </a:endParaRPr>
          </a:p>
          <a:p>
            <a:pPr indent="0" lvl="0" marL="0" marR="0" rtl="0" algn="ctr">
              <a:lnSpc>
                <a:spcPct val="120000"/>
              </a:lnSpc>
              <a:spcBef>
                <a:spcPts val="0"/>
              </a:spcBef>
              <a:spcAft>
                <a:spcPts val="0"/>
              </a:spcAft>
              <a:buClr>
                <a:srgbClr val="000000"/>
              </a:buClr>
              <a:buSzPts val="7000"/>
              <a:buFont typeface="Arial"/>
              <a:buNone/>
            </a:pPr>
            <a:r>
              <a:rPr lang="en-US" sz="7000">
                <a:solidFill>
                  <a:srgbClr val="F36825"/>
                </a:solidFill>
              </a:rPr>
              <a:t>Modelling</a:t>
            </a:r>
            <a:endParaRPr b="0" i="0" sz="1400" u="none" cap="none" strike="noStrike">
              <a:solidFill>
                <a:srgbClr val="000000"/>
              </a:solidFill>
              <a:latin typeface="Arial"/>
              <a:ea typeface="Arial"/>
              <a:cs typeface="Arial"/>
              <a:sym typeface="Arial"/>
            </a:endParaRPr>
          </a:p>
        </p:txBody>
      </p:sp>
      <p:pic>
        <p:nvPicPr>
          <p:cNvPr id="745" name="Google Shape;745;gf32ed87d32_0_643"/>
          <p:cNvPicPr preferRelativeResize="0"/>
          <p:nvPr/>
        </p:nvPicPr>
        <p:blipFill rotWithShape="1">
          <a:blip r:embed="rId3">
            <a:alphaModFix amt="22000"/>
          </a:blip>
          <a:srcRect b="0" l="0" r="0" t="0"/>
          <a:stretch/>
        </p:blipFill>
        <p:spPr>
          <a:xfrm>
            <a:off x="2470041" y="2784527"/>
            <a:ext cx="2223382" cy="771699"/>
          </a:xfrm>
          <a:prstGeom prst="rect">
            <a:avLst/>
          </a:prstGeom>
          <a:noFill/>
          <a:ln>
            <a:noFill/>
          </a:ln>
        </p:spPr>
      </p:pic>
      <p:pic>
        <p:nvPicPr>
          <p:cNvPr id="746" name="Google Shape;746;gf32ed87d32_0_643"/>
          <p:cNvPicPr preferRelativeResize="0"/>
          <p:nvPr/>
        </p:nvPicPr>
        <p:blipFill rotWithShape="1">
          <a:blip r:embed="rId4">
            <a:alphaModFix/>
          </a:blip>
          <a:srcRect b="0" l="0" r="0" t="0"/>
          <a:stretch/>
        </p:blipFill>
        <p:spPr>
          <a:xfrm rot="-1251902">
            <a:off x="2297276" y="1924267"/>
            <a:ext cx="2945311" cy="1144990"/>
          </a:xfrm>
          <a:prstGeom prst="rect">
            <a:avLst/>
          </a:prstGeom>
          <a:noFill/>
          <a:ln>
            <a:noFill/>
          </a:ln>
        </p:spPr>
      </p:pic>
      <p:pic>
        <p:nvPicPr>
          <p:cNvPr id="747" name="Google Shape;747;gf32ed87d32_0_643"/>
          <p:cNvPicPr preferRelativeResize="0"/>
          <p:nvPr/>
        </p:nvPicPr>
        <p:blipFill rotWithShape="1">
          <a:blip r:embed="rId5">
            <a:alphaModFix/>
          </a:blip>
          <a:srcRect b="0" l="0" r="0" t="0"/>
          <a:stretch/>
        </p:blipFill>
        <p:spPr>
          <a:xfrm>
            <a:off x="6987650" y="5367375"/>
            <a:ext cx="3939099" cy="29224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pic>
        <p:nvPicPr>
          <p:cNvPr id="752" name="Google Shape;752;gf32ed87d32_0_652"/>
          <p:cNvPicPr preferRelativeResize="0"/>
          <p:nvPr/>
        </p:nvPicPr>
        <p:blipFill rotWithShape="1">
          <a:blip r:embed="rId3">
            <a:alphaModFix/>
          </a:blip>
          <a:srcRect b="0" l="0" r="0" t="0"/>
          <a:stretch/>
        </p:blipFill>
        <p:spPr>
          <a:xfrm>
            <a:off x="343550" y="198550"/>
            <a:ext cx="2431426" cy="1803874"/>
          </a:xfrm>
          <a:prstGeom prst="rect">
            <a:avLst/>
          </a:prstGeom>
          <a:noFill/>
          <a:ln>
            <a:noFill/>
          </a:ln>
        </p:spPr>
      </p:pic>
      <p:sp>
        <p:nvSpPr>
          <p:cNvPr id="753" name="Google Shape;753;gf32ed87d32_0_652"/>
          <p:cNvSpPr txBox="1"/>
          <p:nvPr/>
        </p:nvSpPr>
        <p:spPr>
          <a:xfrm>
            <a:off x="2936500" y="1028700"/>
            <a:ext cx="140943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000"/>
              <a:buFont typeface="Arial"/>
              <a:buNone/>
            </a:pPr>
            <a:r>
              <a:rPr lang="en-US" sz="7000">
                <a:solidFill>
                  <a:srgbClr val="0E2C4B"/>
                </a:solidFill>
              </a:rPr>
              <a:t>ANN </a:t>
            </a:r>
            <a:r>
              <a:rPr lang="en-US" sz="4000">
                <a:solidFill>
                  <a:srgbClr val="0E2C4B"/>
                </a:solidFill>
              </a:rPr>
              <a:t>(Data Preprocessing)</a:t>
            </a:r>
            <a:endParaRPr b="0" i="0" sz="4000" u="none" cap="none" strike="noStrike">
              <a:solidFill>
                <a:srgbClr val="0E2C4B"/>
              </a:solidFill>
              <a:latin typeface="Arial"/>
              <a:ea typeface="Arial"/>
              <a:cs typeface="Arial"/>
              <a:sym typeface="Arial"/>
            </a:endParaRPr>
          </a:p>
        </p:txBody>
      </p:sp>
      <p:sp>
        <p:nvSpPr>
          <p:cNvPr id="754" name="Google Shape;754;gf32ed87d32_0_652"/>
          <p:cNvSpPr txBox="1"/>
          <p:nvPr/>
        </p:nvSpPr>
        <p:spPr>
          <a:xfrm>
            <a:off x="790750" y="3654275"/>
            <a:ext cx="16708800" cy="4109400"/>
          </a:xfrm>
          <a:prstGeom prst="rect">
            <a:avLst/>
          </a:prstGeom>
          <a:noFill/>
          <a:ln>
            <a:noFill/>
          </a:ln>
        </p:spPr>
        <p:txBody>
          <a:bodyPr anchorCtr="0" anchor="t" bIns="0" lIns="0" spcFirstLastPara="1" rIns="0" wrap="square" tIns="0">
            <a:spAutoFit/>
          </a:bodyPr>
          <a:lstStyle/>
          <a:p>
            <a:pPr indent="-415925" lvl="0" marL="457200" marR="0" rtl="0" algn="l">
              <a:lnSpc>
                <a:spcPct val="115000"/>
              </a:lnSpc>
              <a:spcBef>
                <a:spcPts val="0"/>
              </a:spcBef>
              <a:spcAft>
                <a:spcPts val="0"/>
              </a:spcAft>
              <a:buClr>
                <a:srgbClr val="0E2C4B"/>
              </a:buClr>
              <a:buSzPts val="2950"/>
              <a:buAutoNum type="arabicPeriod"/>
            </a:pPr>
            <a:r>
              <a:rPr lang="en-US" sz="2950">
                <a:solidFill>
                  <a:srgbClr val="0E2C4B"/>
                </a:solidFill>
              </a:rPr>
              <a:t>One Hot Encoder untuk Fitur Gender dan Geography</a:t>
            </a:r>
            <a:endParaRPr sz="2950">
              <a:solidFill>
                <a:srgbClr val="0E2C4B"/>
              </a:solidFill>
            </a:endParaRPr>
          </a:p>
          <a:p>
            <a:pPr indent="-415925" lvl="0" marL="457200" marR="0" rtl="0" algn="l">
              <a:lnSpc>
                <a:spcPct val="115000"/>
              </a:lnSpc>
              <a:spcBef>
                <a:spcPts val="0"/>
              </a:spcBef>
              <a:spcAft>
                <a:spcPts val="0"/>
              </a:spcAft>
              <a:buClr>
                <a:srgbClr val="0E2C4B"/>
              </a:buClr>
              <a:buSzPts val="2950"/>
              <a:buAutoNum type="arabicPeriod"/>
            </a:pPr>
            <a:r>
              <a:rPr lang="en-US" sz="2950">
                <a:solidFill>
                  <a:srgbClr val="0E2C4B"/>
                </a:solidFill>
              </a:rPr>
              <a:t>Membagi data input (X) dan target (y):</a:t>
            </a:r>
            <a:endParaRPr sz="2950">
              <a:solidFill>
                <a:srgbClr val="0E2C4B"/>
              </a:solidFill>
            </a:endParaRPr>
          </a:p>
          <a:p>
            <a:pPr indent="0" lvl="0" marL="457200" marR="0" rtl="0" algn="l">
              <a:lnSpc>
                <a:spcPct val="115000"/>
              </a:lnSpc>
              <a:spcBef>
                <a:spcPts val="0"/>
              </a:spcBef>
              <a:spcAft>
                <a:spcPts val="0"/>
              </a:spcAft>
              <a:buNone/>
            </a:pPr>
            <a:r>
              <a:rPr lang="en-US" sz="2950">
                <a:solidFill>
                  <a:srgbClr val="0E2C4B"/>
                </a:solidFill>
              </a:rPr>
              <a:t>X = CreditScore, Age, Balance, NumOfProducts, IsActiveMember, Gender, Geography</a:t>
            </a:r>
            <a:endParaRPr sz="2950">
              <a:solidFill>
                <a:srgbClr val="0E2C4B"/>
              </a:solidFill>
            </a:endParaRPr>
          </a:p>
          <a:p>
            <a:pPr indent="0" lvl="0" marL="457200" marR="0" rtl="0" algn="l">
              <a:lnSpc>
                <a:spcPct val="115000"/>
              </a:lnSpc>
              <a:spcBef>
                <a:spcPts val="0"/>
              </a:spcBef>
              <a:spcAft>
                <a:spcPts val="0"/>
              </a:spcAft>
              <a:buNone/>
            </a:pPr>
            <a:r>
              <a:rPr lang="en-US" sz="2950">
                <a:solidFill>
                  <a:srgbClr val="0E2C4B"/>
                </a:solidFill>
              </a:rPr>
              <a:t>y = Exited</a:t>
            </a:r>
            <a:endParaRPr sz="2950">
              <a:solidFill>
                <a:srgbClr val="0E2C4B"/>
              </a:solidFill>
            </a:endParaRPr>
          </a:p>
          <a:p>
            <a:pPr indent="-415925" lvl="0" marL="457200" marR="0" rtl="0" algn="l">
              <a:lnSpc>
                <a:spcPct val="115000"/>
              </a:lnSpc>
              <a:spcBef>
                <a:spcPts val="0"/>
              </a:spcBef>
              <a:spcAft>
                <a:spcPts val="0"/>
              </a:spcAft>
              <a:buClr>
                <a:srgbClr val="0E2C4B"/>
              </a:buClr>
              <a:buSzPts val="2950"/>
              <a:buAutoNum type="arabicPeriod"/>
            </a:pPr>
            <a:r>
              <a:rPr lang="en-US" sz="2950">
                <a:solidFill>
                  <a:srgbClr val="0E2C4B"/>
                </a:solidFill>
              </a:rPr>
              <a:t>Train Test Split</a:t>
            </a:r>
            <a:endParaRPr sz="2950">
              <a:solidFill>
                <a:srgbClr val="0E2C4B"/>
              </a:solidFill>
            </a:endParaRPr>
          </a:p>
          <a:p>
            <a:pPr indent="-415925" lvl="0" marL="457200" marR="0" rtl="0" algn="l">
              <a:lnSpc>
                <a:spcPct val="115000"/>
              </a:lnSpc>
              <a:spcBef>
                <a:spcPts val="0"/>
              </a:spcBef>
              <a:spcAft>
                <a:spcPts val="0"/>
              </a:spcAft>
              <a:buClr>
                <a:srgbClr val="0E2C4B"/>
              </a:buClr>
              <a:buSzPts val="2950"/>
              <a:buAutoNum type="arabicPeriod"/>
            </a:pPr>
            <a:r>
              <a:rPr lang="en-US" sz="2950">
                <a:solidFill>
                  <a:srgbClr val="0E2C4B"/>
                </a:solidFill>
              </a:rPr>
              <a:t>Standard Scaling</a:t>
            </a:r>
            <a:endParaRPr sz="2950">
              <a:solidFill>
                <a:srgbClr val="0E2C4B"/>
              </a:solidFill>
            </a:endParaRPr>
          </a:p>
          <a:p>
            <a:pPr indent="-415925" lvl="0" marL="457200" marR="0" rtl="0" algn="l">
              <a:lnSpc>
                <a:spcPct val="115000"/>
              </a:lnSpc>
              <a:spcBef>
                <a:spcPts val="0"/>
              </a:spcBef>
              <a:spcAft>
                <a:spcPts val="0"/>
              </a:spcAft>
              <a:buClr>
                <a:srgbClr val="0E2C4B"/>
              </a:buClr>
              <a:buSzPts val="2950"/>
              <a:buAutoNum type="arabicPeriod"/>
            </a:pPr>
            <a:r>
              <a:rPr lang="en-US" sz="2950">
                <a:solidFill>
                  <a:srgbClr val="0E2C4B"/>
                </a:solidFill>
              </a:rPr>
              <a:t>Balancing Dataset</a:t>
            </a:r>
            <a:endParaRPr sz="2950">
              <a:solidFill>
                <a:srgbClr val="0E2C4B"/>
              </a:solidFill>
            </a:endParaRPr>
          </a:p>
          <a:p>
            <a:pPr indent="0" lvl="0" marL="457200" marR="0" rtl="0" algn="l">
              <a:lnSpc>
                <a:spcPct val="115000"/>
              </a:lnSpc>
              <a:spcBef>
                <a:spcPts val="0"/>
              </a:spcBef>
              <a:spcAft>
                <a:spcPts val="0"/>
              </a:spcAft>
              <a:buNone/>
            </a:pPr>
            <a:r>
              <a:rPr lang="en-US" sz="2950">
                <a:solidFill>
                  <a:srgbClr val="0E2C4B"/>
                </a:solidFill>
              </a:rPr>
              <a:t>undersampling sebanyak 50% lalu oversampling SMOTE sebanyak 100%</a:t>
            </a:r>
            <a:endParaRPr sz="2950">
              <a:solidFill>
                <a:srgbClr val="0E2C4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pic>
        <p:nvPicPr>
          <p:cNvPr id="759" name="Google Shape;759;gf32ed87d32_0_658"/>
          <p:cNvPicPr preferRelativeResize="0"/>
          <p:nvPr/>
        </p:nvPicPr>
        <p:blipFill rotWithShape="1">
          <a:blip r:embed="rId3">
            <a:alphaModFix/>
          </a:blip>
          <a:srcRect b="0" l="0" r="0" t="0"/>
          <a:stretch/>
        </p:blipFill>
        <p:spPr>
          <a:xfrm>
            <a:off x="343550" y="198550"/>
            <a:ext cx="2431426" cy="1803874"/>
          </a:xfrm>
          <a:prstGeom prst="rect">
            <a:avLst/>
          </a:prstGeom>
          <a:noFill/>
          <a:ln>
            <a:noFill/>
          </a:ln>
        </p:spPr>
      </p:pic>
      <p:sp>
        <p:nvSpPr>
          <p:cNvPr id="760" name="Google Shape;760;gf32ed87d32_0_658"/>
          <p:cNvSpPr txBox="1"/>
          <p:nvPr/>
        </p:nvSpPr>
        <p:spPr>
          <a:xfrm>
            <a:off x="2936500" y="1028700"/>
            <a:ext cx="140943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000"/>
              <a:buFont typeface="Arial"/>
              <a:buNone/>
            </a:pPr>
            <a:r>
              <a:rPr lang="en-US" sz="7000">
                <a:solidFill>
                  <a:srgbClr val="0E2C4B"/>
                </a:solidFill>
              </a:rPr>
              <a:t>ANN </a:t>
            </a:r>
            <a:r>
              <a:rPr lang="en-US" sz="4000">
                <a:solidFill>
                  <a:srgbClr val="0E2C4B"/>
                </a:solidFill>
              </a:rPr>
              <a:t>(Modeling)</a:t>
            </a:r>
            <a:endParaRPr b="0" i="0" sz="4000" u="none" cap="none" strike="noStrike">
              <a:solidFill>
                <a:srgbClr val="0E2C4B"/>
              </a:solidFill>
              <a:latin typeface="Arial"/>
              <a:ea typeface="Arial"/>
              <a:cs typeface="Arial"/>
              <a:sym typeface="Arial"/>
            </a:endParaRPr>
          </a:p>
        </p:txBody>
      </p:sp>
      <p:sp>
        <p:nvSpPr>
          <p:cNvPr id="761" name="Google Shape;761;gf32ed87d32_0_658"/>
          <p:cNvSpPr txBox="1"/>
          <p:nvPr/>
        </p:nvSpPr>
        <p:spPr>
          <a:xfrm>
            <a:off x="790750" y="3654275"/>
            <a:ext cx="16708800" cy="5153700"/>
          </a:xfrm>
          <a:prstGeom prst="rect">
            <a:avLst/>
          </a:prstGeom>
          <a:noFill/>
          <a:ln>
            <a:noFill/>
          </a:ln>
        </p:spPr>
        <p:txBody>
          <a:bodyPr anchorCtr="0" anchor="t" bIns="0" lIns="0" spcFirstLastPara="1" rIns="0" wrap="square" tIns="0">
            <a:spAutoFit/>
          </a:bodyPr>
          <a:lstStyle/>
          <a:p>
            <a:pPr indent="-415925" lvl="0" marL="457200" marR="0" rtl="0" algn="l">
              <a:lnSpc>
                <a:spcPct val="115000"/>
              </a:lnSpc>
              <a:spcBef>
                <a:spcPts val="0"/>
              </a:spcBef>
              <a:spcAft>
                <a:spcPts val="0"/>
              </a:spcAft>
              <a:buClr>
                <a:srgbClr val="0E2C4B"/>
              </a:buClr>
              <a:buSzPts val="2950"/>
              <a:buAutoNum type="arabicPeriod"/>
            </a:pPr>
            <a:r>
              <a:rPr lang="en-US" sz="2950">
                <a:solidFill>
                  <a:srgbClr val="0E2C4B"/>
                </a:solidFill>
              </a:rPr>
              <a:t>Menggunakan 4 layer dengan rule sebagai berikut:</a:t>
            </a:r>
            <a:endParaRPr sz="2950">
              <a:solidFill>
                <a:srgbClr val="0E2C4B"/>
              </a:solidFill>
            </a:endParaRPr>
          </a:p>
          <a:p>
            <a:pPr indent="0" lvl="0" marL="457200" marR="0" rtl="0" algn="l">
              <a:lnSpc>
                <a:spcPct val="115000"/>
              </a:lnSpc>
              <a:spcBef>
                <a:spcPts val="0"/>
              </a:spcBef>
              <a:spcAft>
                <a:spcPts val="0"/>
              </a:spcAft>
              <a:buNone/>
            </a:pPr>
            <a:r>
              <a:t/>
            </a:r>
            <a:endParaRPr sz="2950">
              <a:solidFill>
                <a:srgbClr val="0E2C4B"/>
              </a:solidFill>
            </a:endParaRPr>
          </a:p>
          <a:p>
            <a:pPr indent="0" lvl="0" marL="457200" marR="0" rtl="0" algn="l">
              <a:lnSpc>
                <a:spcPct val="115000"/>
              </a:lnSpc>
              <a:spcBef>
                <a:spcPts val="0"/>
              </a:spcBef>
              <a:spcAft>
                <a:spcPts val="0"/>
              </a:spcAft>
              <a:buNone/>
            </a:pPr>
            <a:r>
              <a:t/>
            </a:r>
            <a:endParaRPr sz="2950">
              <a:solidFill>
                <a:srgbClr val="0E2C4B"/>
              </a:solidFill>
            </a:endParaRPr>
          </a:p>
          <a:p>
            <a:pPr indent="0" lvl="0" marL="457200" marR="0" rtl="0" algn="l">
              <a:lnSpc>
                <a:spcPct val="115000"/>
              </a:lnSpc>
              <a:spcBef>
                <a:spcPts val="0"/>
              </a:spcBef>
              <a:spcAft>
                <a:spcPts val="0"/>
              </a:spcAft>
              <a:buNone/>
            </a:pPr>
            <a:r>
              <a:t/>
            </a:r>
            <a:endParaRPr sz="2950">
              <a:solidFill>
                <a:srgbClr val="0E2C4B"/>
              </a:solidFill>
            </a:endParaRPr>
          </a:p>
          <a:p>
            <a:pPr indent="0" lvl="0" marL="457200" marR="0" rtl="0" algn="l">
              <a:lnSpc>
                <a:spcPct val="115000"/>
              </a:lnSpc>
              <a:spcBef>
                <a:spcPts val="0"/>
              </a:spcBef>
              <a:spcAft>
                <a:spcPts val="0"/>
              </a:spcAft>
              <a:buNone/>
            </a:pPr>
            <a:r>
              <a:t/>
            </a:r>
            <a:endParaRPr sz="2950">
              <a:solidFill>
                <a:srgbClr val="0E2C4B"/>
              </a:solidFill>
            </a:endParaRPr>
          </a:p>
          <a:p>
            <a:pPr indent="0" lvl="0" marL="457200" marR="0" rtl="0" algn="l">
              <a:lnSpc>
                <a:spcPct val="115000"/>
              </a:lnSpc>
              <a:spcBef>
                <a:spcPts val="0"/>
              </a:spcBef>
              <a:spcAft>
                <a:spcPts val="0"/>
              </a:spcAft>
              <a:buNone/>
            </a:pPr>
            <a:r>
              <a:t/>
            </a:r>
            <a:endParaRPr sz="2950">
              <a:solidFill>
                <a:srgbClr val="0E2C4B"/>
              </a:solidFill>
            </a:endParaRPr>
          </a:p>
          <a:p>
            <a:pPr indent="0" lvl="0" marL="457200" marR="0" rtl="0" algn="l">
              <a:lnSpc>
                <a:spcPct val="115000"/>
              </a:lnSpc>
              <a:spcBef>
                <a:spcPts val="0"/>
              </a:spcBef>
              <a:spcAft>
                <a:spcPts val="0"/>
              </a:spcAft>
              <a:buNone/>
            </a:pPr>
            <a:r>
              <a:t/>
            </a:r>
            <a:endParaRPr sz="2950">
              <a:solidFill>
                <a:srgbClr val="0E2C4B"/>
              </a:solidFill>
            </a:endParaRPr>
          </a:p>
          <a:p>
            <a:pPr indent="0" lvl="0" marL="457200" marR="0" rtl="0" algn="l">
              <a:lnSpc>
                <a:spcPct val="115000"/>
              </a:lnSpc>
              <a:spcBef>
                <a:spcPts val="0"/>
              </a:spcBef>
              <a:spcAft>
                <a:spcPts val="0"/>
              </a:spcAft>
              <a:buNone/>
            </a:pPr>
            <a:r>
              <a:t/>
            </a:r>
            <a:endParaRPr sz="2950">
              <a:solidFill>
                <a:srgbClr val="0E2C4B"/>
              </a:solidFill>
            </a:endParaRPr>
          </a:p>
          <a:p>
            <a:pPr indent="-415925" lvl="0" marL="457200" marR="0" rtl="0" algn="l">
              <a:lnSpc>
                <a:spcPct val="115000"/>
              </a:lnSpc>
              <a:spcBef>
                <a:spcPts val="0"/>
              </a:spcBef>
              <a:spcAft>
                <a:spcPts val="0"/>
              </a:spcAft>
              <a:buClr>
                <a:srgbClr val="0E2C4B"/>
              </a:buClr>
              <a:buSzPts val="2950"/>
              <a:buAutoNum type="arabicPeriod"/>
            </a:pPr>
            <a:r>
              <a:rPr lang="en-US" sz="2950">
                <a:solidFill>
                  <a:srgbClr val="0E2C4B"/>
                </a:solidFill>
              </a:rPr>
              <a:t>Menggunakan Adam Optimizer</a:t>
            </a:r>
            <a:endParaRPr sz="2950">
              <a:solidFill>
                <a:srgbClr val="0E2C4B"/>
              </a:solidFill>
            </a:endParaRPr>
          </a:p>
          <a:p>
            <a:pPr indent="-415925" lvl="0" marL="457200" marR="0" rtl="0" algn="l">
              <a:lnSpc>
                <a:spcPct val="115000"/>
              </a:lnSpc>
              <a:spcBef>
                <a:spcPts val="0"/>
              </a:spcBef>
              <a:spcAft>
                <a:spcPts val="0"/>
              </a:spcAft>
              <a:buClr>
                <a:srgbClr val="0E2C4B"/>
              </a:buClr>
              <a:buSzPts val="2950"/>
              <a:buAutoNum type="arabicPeriod"/>
            </a:pPr>
            <a:r>
              <a:rPr lang="en-US" sz="2950">
                <a:solidFill>
                  <a:srgbClr val="0E2C4B"/>
                </a:solidFill>
              </a:rPr>
              <a:t>Epoch = 100, batch_size = 8</a:t>
            </a:r>
            <a:endParaRPr sz="2950">
              <a:solidFill>
                <a:srgbClr val="0E2C4B"/>
              </a:solidFill>
            </a:endParaRPr>
          </a:p>
        </p:txBody>
      </p:sp>
      <p:graphicFrame>
        <p:nvGraphicFramePr>
          <p:cNvPr id="762" name="Google Shape;762;gf32ed87d32_0_658"/>
          <p:cNvGraphicFramePr/>
          <p:nvPr/>
        </p:nvGraphicFramePr>
        <p:xfrm>
          <a:off x="1257300" y="4191000"/>
          <a:ext cx="3000000" cy="3000000"/>
        </p:xfrm>
        <a:graphic>
          <a:graphicData uri="http://schemas.openxmlformats.org/drawingml/2006/table">
            <a:tbl>
              <a:tblPr>
                <a:noFill/>
                <a:tableStyleId>{0BC29FA7-F7FE-462C-A76C-6B5A4E5FF714}</a:tableStyleId>
              </a:tblPr>
              <a:tblGrid>
                <a:gridCol w="2644375"/>
                <a:gridCol w="2644375"/>
                <a:gridCol w="2644375"/>
                <a:gridCol w="2644375"/>
              </a:tblGrid>
              <a:tr h="548600">
                <a:tc>
                  <a:txBody>
                    <a:bodyPr/>
                    <a:lstStyle/>
                    <a:p>
                      <a:pPr indent="0" lvl="0" marL="0" rtl="0" algn="l">
                        <a:spcBef>
                          <a:spcPts val="0"/>
                        </a:spcBef>
                        <a:spcAft>
                          <a:spcPts val="0"/>
                        </a:spcAft>
                        <a:buNone/>
                      </a:pPr>
                      <a:r>
                        <a:rPr b="1" lang="en-US" sz="2400"/>
                        <a:t>Layer</a:t>
                      </a:r>
                      <a:endParaRPr b="1" sz="2400"/>
                    </a:p>
                  </a:txBody>
                  <a:tcPr marT="91425" marB="91425" marR="91425" marL="91425"/>
                </a:tc>
                <a:tc>
                  <a:txBody>
                    <a:bodyPr/>
                    <a:lstStyle/>
                    <a:p>
                      <a:pPr indent="0" lvl="0" marL="0" rtl="0" algn="l">
                        <a:spcBef>
                          <a:spcPts val="0"/>
                        </a:spcBef>
                        <a:spcAft>
                          <a:spcPts val="0"/>
                        </a:spcAft>
                        <a:buNone/>
                      </a:pPr>
                      <a:r>
                        <a:rPr b="1" lang="en-US" sz="2400"/>
                        <a:t>Jumlah Node</a:t>
                      </a:r>
                      <a:endParaRPr b="1" sz="2400"/>
                    </a:p>
                  </a:txBody>
                  <a:tcPr marT="91425" marB="91425" marR="91425" marL="91425"/>
                </a:tc>
                <a:tc>
                  <a:txBody>
                    <a:bodyPr/>
                    <a:lstStyle/>
                    <a:p>
                      <a:pPr indent="0" lvl="0" marL="0" rtl="0" algn="l">
                        <a:spcBef>
                          <a:spcPts val="0"/>
                        </a:spcBef>
                        <a:spcAft>
                          <a:spcPts val="0"/>
                        </a:spcAft>
                        <a:buNone/>
                      </a:pPr>
                      <a:r>
                        <a:rPr b="1" lang="en-US" sz="2400"/>
                        <a:t>Activation</a:t>
                      </a:r>
                      <a:endParaRPr b="1" sz="2400"/>
                    </a:p>
                  </a:txBody>
                  <a:tcPr marT="91425" marB="91425" marR="91425" marL="91425"/>
                </a:tc>
                <a:tc>
                  <a:txBody>
                    <a:bodyPr/>
                    <a:lstStyle/>
                    <a:p>
                      <a:pPr indent="0" lvl="0" marL="0" rtl="0" algn="l">
                        <a:spcBef>
                          <a:spcPts val="0"/>
                        </a:spcBef>
                        <a:spcAft>
                          <a:spcPts val="0"/>
                        </a:spcAft>
                        <a:buNone/>
                      </a:pPr>
                      <a:r>
                        <a:rPr b="1" lang="en-US" sz="2400"/>
                        <a:t>Dropout</a:t>
                      </a:r>
                      <a:endParaRPr b="1" sz="2400"/>
                    </a:p>
                  </a:txBody>
                  <a:tcPr marT="91425" marB="91425" marR="91425" marL="91425"/>
                </a:tc>
              </a:tr>
              <a:tr h="548600">
                <a:tc>
                  <a:txBody>
                    <a:bodyPr/>
                    <a:lstStyle/>
                    <a:p>
                      <a:pPr indent="0" lvl="0" marL="0" rtl="0" algn="l">
                        <a:spcBef>
                          <a:spcPts val="0"/>
                        </a:spcBef>
                        <a:spcAft>
                          <a:spcPts val="0"/>
                        </a:spcAft>
                        <a:buNone/>
                      </a:pPr>
                      <a:r>
                        <a:rPr lang="en-US" sz="2400"/>
                        <a:t>Layer I</a:t>
                      </a:r>
                      <a:endParaRPr sz="2400"/>
                    </a:p>
                  </a:txBody>
                  <a:tcPr marT="91425" marB="91425" marR="91425" marL="91425"/>
                </a:tc>
                <a:tc>
                  <a:txBody>
                    <a:bodyPr/>
                    <a:lstStyle/>
                    <a:p>
                      <a:pPr indent="0" lvl="0" marL="0" rtl="0" algn="l">
                        <a:spcBef>
                          <a:spcPts val="0"/>
                        </a:spcBef>
                        <a:spcAft>
                          <a:spcPts val="0"/>
                        </a:spcAft>
                        <a:buNone/>
                      </a:pPr>
                      <a:r>
                        <a:rPr lang="en-US" sz="2400"/>
                        <a:t>8</a:t>
                      </a:r>
                      <a:endParaRPr sz="2400"/>
                    </a:p>
                  </a:txBody>
                  <a:tcPr marT="91425" marB="91425" marR="91425" marL="91425"/>
                </a:tc>
                <a:tc>
                  <a:txBody>
                    <a:bodyPr/>
                    <a:lstStyle/>
                    <a:p>
                      <a:pPr indent="0" lvl="0" marL="0" rtl="0" algn="l">
                        <a:spcBef>
                          <a:spcPts val="0"/>
                        </a:spcBef>
                        <a:spcAft>
                          <a:spcPts val="0"/>
                        </a:spcAft>
                        <a:buNone/>
                      </a:pPr>
                      <a:r>
                        <a:rPr lang="en-US" sz="2400"/>
                        <a:t>Relu</a:t>
                      </a:r>
                      <a:endParaRPr sz="2400"/>
                    </a:p>
                  </a:txBody>
                  <a:tcPr marT="91425" marB="91425" marR="91425" marL="91425"/>
                </a:tc>
                <a:tc>
                  <a:txBody>
                    <a:bodyPr/>
                    <a:lstStyle/>
                    <a:p>
                      <a:pPr indent="0" lvl="0" marL="0" rtl="0" algn="l">
                        <a:spcBef>
                          <a:spcPts val="0"/>
                        </a:spcBef>
                        <a:spcAft>
                          <a:spcPts val="0"/>
                        </a:spcAft>
                        <a:buNone/>
                      </a:pPr>
                      <a:r>
                        <a:rPr lang="en-US" sz="2400"/>
                        <a:t>0,2</a:t>
                      </a:r>
                      <a:endParaRPr sz="2400"/>
                    </a:p>
                  </a:txBody>
                  <a:tcPr marT="91425" marB="91425" marR="91425" marL="91425"/>
                </a:tc>
              </a:tr>
              <a:tr h="548600">
                <a:tc>
                  <a:txBody>
                    <a:bodyPr/>
                    <a:lstStyle/>
                    <a:p>
                      <a:pPr indent="0" lvl="0" marL="0" rtl="0" algn="l">
                        <a:spcBef>
                          <a:spcPts val="0"/>
                        </a:spcBef>
                        <a:spcAft>
                          <a:spcPts val="0"/>
                        </a:spcAft>
                        <a:buNone/>
                      </a:pPr>
                      <a:r>
                        <a:rPr lang="en-US" sz="2400"/>
                        <a:t>Layer II</a:t>
                      </a:r>
                      <a:endParaRPr sz="2400"/>
                    </a:p>
                  </a:txBody>
                  <a:tcPr marT="91425" marB="91425" marR="91425" marL="91425"/>
                </a:tc>
                <a:tc>
                  <a:txBody>
                    <a:bodyPr/>
                    <a:lstStyle/>
                    <a:p>
                      <a:pPr indent="0" lvl="0" marL="0" rtl="0" algn="l">
                        <a:spcBef>
                          <a:spcPts val="0"/>
                        </a:spcBef>
                        <a:spcAft>
                          <a:spcPts val="0"/>
                        </a:spcAft>
                        <a:buNone/>
                      </a:pPr>
                      <a:r>
                        <a:rPr lang="en-US" sz="2400"/>
                        <a:t>7</a:t>
                      </a:r>
                      <a:endParaRPr sz="2400"/>
                    </a:p>
                  </a:txBody>
                  <a:tcPr marT="91425" marB="91425" marR="91425" marL="91425"/>
                </a:tc>
                <a:tc>
                  <a:txBody>
                    <a:bodyPr/>
                    <a:lstStyle/>
                    <a:p>
                      <a:pPr indent="0" lvl="0" marL="0" rtl="0" algn="l">
                        <a:spcBef>
                          <a:spcPts val="0"/>
                        </a:spcBef>
                        <a:spcAft>
                          <a:spcPts val="0"/>
                        </a:spcAft>
                        <a:buNone/>
                      </a:pPr>
                      <a:r>
                        <a:rPr lang="en-US" sz="2400">
                          <a:solidFill>
                            <a:schemeClr val="dk1"/>
                          </a:solidFill>
                        </a:rPr>
                        <a:t>Relu</a:t>
                      </a:r>
                      <a:endParaRPr sz="2400"/>
                    </a:p>
                  </a:txBody>
                  <a:tcPr marT="91425" marB="91425" marR="91425" marL="91425"/>
                </a:tc>
                <a:tc>
                  <a:txBody>
                    <a:bodyPr/>
                    <a:lstStyle/>
                    <a:p>
                      <a:pPr indent="0" lvl="0" marL="0" rtl="0" algn="l">
                        <a:spcBef>
                          <a:spcPts val="0"/>
                        </a:spcBef>
                        <a:spcAft>
                          <a:spcPts val="0"/>
                        </a:spcAft>
                        <a:buNone/>
                      </a:pPr>
                      <a:r>
                        <a:rPr lang="en-US" sz="2400"/>
                        <a:t>0,2</a:t>
                      </a:r>
                      <a:endParaRPr sz="2400"/>
                    </a:p>
                  </a:txBody>
                  <a:tcPr marT="91425" marB="91425" marR="91425" marL="91425"/>
                </a:tc>
              </a:tr>
              <a:tr h="548600">
                <a:tc>
                  <a:txBody>
                    <a:bodyPr/>
                    <a:lstStyle/>
                    <a:p>
                      <a:pPr indent="0" lvl="0" marL="0" rtl="0" algn="l">
                        <a:spcBef>
                          <a:spcPts val="0"/>
                        </a:spcBef>
                        <a:spcAft>
                          <a:spcPts val="0"/>
                        </a:spcAft>
                        <a:buNone/>
                      </a:pPr>
                      <a:r>
                        <a:rPr lang="en-US" sz="2400"/>
                        <a:t>Layer III</a:t>
                      </a:r>
                      <a:endParaRPr sz="2400"/>
                    </a:p>
                  </a:txBody>
                  <a:tcPr marT="91425" marB="91425" marR="91425" marL="91425"/>
                </a:tc>
                <a:tc>
                  <a:txBody>
                    <a:bodyPr/>
                    <a:lstStyle/>
                    <a:p>
                      <a:pPr indent="0" lvl="0" marL="0" rtl="0" algn="l">
                        <a:spcBef>
                          <a:spcPts val="0"/>
                        </a:spcBef>
                        <a:spcAft>
                          <a:spcPts val="0"/>
                        </a:spcAft>
                        <a:buNone/>
                      </a:pPr>
                      <a:r>
                        <a:rPr lang="en-US" sz="2400"/>
                        <a:t>3</a:t>
                      </a:r>
                      <a:endParaRPr sz="2400"/>
                    </a:p>
                  </a:txBody>
                  <a:tcPr marT="91425" marB="91425" marR="91425" marL="91425"/>
                </a:tc>
                <a:tc>
                  <a:txBody>
                    <a:bodyPr/>
                    <a:lstStyle/>
                    <a:p>
                      <a:pPr indent="0" lvl="0" marL="0" rtl="0" algn="l">
                        <a:spcBef>
                          <a:spcPts val="0"/>
                        </a:spcBef>
                        <a:spcAft>
                          <a:spcPts val="0"/>
                        </a:spcAft>
                        <a:buNone/>
                      </a:pPr>
                      <a:r>
                        <a:rPr lang="en-US" sz="2400">
                          <a:solidFill>
                            <a:schemeClr val="dk1"/>
                          </a:solidFill>
                        </a:rPr>
                        <a:t>Relu</a:t>
                      </a:r>
                      <a:endParaRPr sz="2400"/>
                    </a:p>
                  </a:txBody>
                  <a:tcPr marT="91425" marB="91425" marR="91425" marL="91425"/>
                </a:tc>
                <a:tc>
                  <a:txBody>
                    <a:bodyPr/>
                    <a:lstStyle/>
                    <a:p>
                      <a:pPr indent="0" lvl="0" marL="0" rtl="0" algn="l">
                        <a:spcBef>
                          <a:spcPts val="0"/>
                        </a:spcBef>
                        <a:spcAft>
                          <a:spcPts val="0"/>
                        </a:spcAft>
                        <a:buNone/>
                      </a:pPr>
                      <a:r>
                        <a:rPr lang="en-US" sz="2400"/>
                        <a:t>0,2</a:t>
                      </a:r>
                      <a:endParaRPr sz="2400"/>
                    </a:p>
                  </a:txBody>
                  <a:tcPr marT="91425" marB="91425" marR="91425" marL="91425"/>
                </a:tc>
              </a:tr>
              <a:tr h="548600">
                <a:tc>
                  <a:txBody>
                    <a:bodyPr/>
                    <a:lstStyle/>
                    <a:p>
                      <a:pPr indent="0" lvl="0" marL="0" rtl="0" algn="l">
                        <a:spcBef>
                          <a:spcPts val="0"/>
                        </a:spcBef>
                        <a:spcAft>
                          <a:spcPts val="0"/>
                        </a:spcAft>
                        <a:buNone/>
                      </a:pPr>
                      <a:r>
                        <a:rPr lang="en-US" sz="2400"/>
                        <a:t>Layer IV</a:t>
                      </a:r>
                      <a:endParaRPr sz="2400"/>
                    </a:p>
                  </a:txBody>
                  <a:tcPr marT="91425" marB="91425" marR="91425" marL="91425"/>
                </a:tc>
                <a:tc>
                  <a:txBody>
                    <a:bodyPr/>
                    <a:lstStyle/>
                    <a:p>
                      <a:pPr indent="0" lvl="0" marL="0" rtl="0" algn="l">
                        <a:spcBef>
                          <a:spcPts val="0"/>
                        </a:spcBef>
                        <a:spcAft>
                          <a:spcPts val="0"/>
                        </a:spcAft>
                        <a:buNone/>
                      </a:pPr>
                      <a:r>
                        <a:rPr lang="en-US" sz="2400"/>
                        <a:t>1</a:t>
                      </a:r>
                      <a:endParaRPr sz="2400"/>
                    </a:p>
                  </a:txBody>
                  <a:tcPr marT="91425" marB="91425" marR="91425" marL="91425"/>
                </a:tc>
                <a:tc>
                  <a:txBody>
                    <a:bodyPr/>
                    <a:lstStyle/>
                    <a:p>
                      <a:pPr indent="0" lvl="0" marL="0" rtl="0" algn="l">
                        <a:spcBef>
                          <a:spcPts val="0"/>
                        </a:spcBef>
                        <a:spcAft>
                          <a:spcPts val="0"/>
                        </a:spcAft>
                        <a:buNone/>
                      </a:pPr>
                      <a:r>
                        <a:rPr lang="en-US" sz="2400"/>
                        <a:t>Sigmoid</a:t>
                      </a:r>
                      <a:endParaRPr sz="2400"/>
                    </a:p>
                  </a:txBody>
                  <a:tcPr marT="91425" marB="91425" marR="91425" marL="91425"/>
                </a:tc>
                <a:tc>
                  <a:txBody>
                    <a:bodyPr/>
                    <a:lstStyle/>
                    <a:p>
                      <a:pPr indent="0" lvl="0" marL="0" rtl="0" algn="l">
                        <a:spcBef>
                          <a:spcPts val="0"/>
                        </a:spcBef>
                        <a:spcAft>
                          <a:spcPts val="0"/>
                        </a:spcAft>
                        <a:buNone/>
                      </a:pPr>
                      <a:r>
                        <a:rPr lang="en-US" sz="2400"/>
                        <a:t>0,2</a:t>
                      </a:r>
                      <a:endParaRPr sz="2400"/>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gf32ed87d32_0_665"/>
          <p:cNvSpPr/>
          <p:nvPr/>
        </p:nvSpPr>
        <p:spPr>
          <a:xfrm>
            <a:off x="9580050" y="3636950"/>
            <a:ext cx="5802300" cy="347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gf32ed87d32_0_665"/>
          <p:cNvSpPr/>
          <p:nvPr/>
        </p:nvSpPr>
        <p:spPr>
          <a:xfrm>
            <a:off x="1607250" y="3522725"/>
            <a:ext cx="5802300" cy="347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9" name="Google Shape;769;gf32ed87d32_0_665"/>
          <p:cNvPicPr preferRelativeResize="0"/>
          <p:nvPr/>
        </p:nvPicPr>
        <p:blipFill rotWithShape="1">
          <a:blip r:embed="rId3">
            <a:alphaModFix/>
          </a:blip>
          <a:srcRect b="0" l="0" r="0" t="0"/>
          <a:stretch/>
        </p:blipFill>
        <p:spPr>
          <a:xfrm>
            <a:off x="343550" y="198550"/>
            <a:ext cx="2431426" cy="1803874"/>
          </a:xfrm>
          <a:prstGeom prst="rect">
            <a:avLst/>
          </a:prstGeom>
          <a:noFill/>
          <a:ln>
            <a:noFill/>
          </a:ln>
        </p:spPr>
      </p:pic>
      <p:sp>
        <p:nvSpPr>
          <p:cNvPr id="770" name="Google Shape;770;gf32ed87d32_0_665"/>
          <p:cNvSpPr txBox="1"/>
          <p:nvPr/>
        </p:nvSpPr>
        <p:spPr>
          <a:xfrm>
            <a:off x="2936500" y="1028700"/>
            <a:ext cx="140943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000"/>
              <a:buFont typeface="Arial"/>
              <a:buNone/>
            </a:pPr>
            <a:r>
              <a:rPr lang="en-US" sz="7000">
                <a:solidFill>
                  <a:srgbClr val="0E2C4B"/>
                </a:solidFill>
              </a:rPr>
              <a:t>ANN </a:t>
            </a:r>
            <a:r>
              <a:rPr lang="en-US" sz="4000">
                <a:solidFill>
                  <a:srgbClr val="0E2C4B"/>
                </a:solidFill>
              </a:rPr>
              <a:t>(Performance)</a:t>
            </a:r>
            <a:endParaRPr b="0" i="0" sz="4000" u="none" cap="none" strike="noStrike">
              <a:solidFill>
                <a:srgbClr val="0E2C4B"/>
              </a:solidFill>
              <a:latin typeface="Arial"/>
              <a:ea typeface="Arial"/>
              <a:cs typeface="Arial"/>
              <a:sym typeface="Arial"/>
            </a:endParaRPr>
          </a:p>
        </p:txBody>
      </p:sp>
      <p:sp>
        <p:nvSpPr>
          <p:cNvPr id="771" name="Google Shape;771;gf32ed87d32_0_665"/>
          <p:cNvSpPr txBox="1"/>
          <p:nvPr/>
        </p:nvSpPr>
        <p:spPr>
          <a:xfrm>
            <a:off x="1781350" y="3654275"/>
            <a:ext cx="6097200" cy="32127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None/>
            </a:pPr>
            <a:r>
              <a:rPr lang="en-US" sz="3000">
                <a:solidFill>
                  <a:srgbClr val="008000"/>
                </a:solidFill>
                <a:latin typeface="Courier New"/>
                <a:ea typeface="Courier New"/>
                <a:cs typeface="Courier New"/>
                <a:sym typeface="Courier New"/>
              </a:rPr>
              <a:t># Training Performance</a:t>
            </a:r>
            <a:endParaRPr sz="3000">
              <a:solidFill>
                <a:schemeClr val="accent5"/>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Accuracy   : 79.04 %</a:t>
            </a:r>
            <a:endParaRPr sz="3000">
              <a:solidFill>
                <a:srgbClr val="212121"/>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Precision  : 77.89 %</a:t>
            </a:r>
            <a:endParaRPr sz="3000">
              <a:solidFill>
                <a:srgbClr val="212121"/>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Recall     : 81.08 %</a:t>
            </a:r>
            <a:endParaRPr sz="3000">
              <a:solidFill>
                <a:srgbClr val="212121"/>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Specificity: 76.99 %</a:t>
            </a:r>
            <a:endParaRPr sz="3000">
              <a:solidFill>
                <a:srgbClr val="212121"/>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NPV        : 80.28 %</a:t>
            </a:r>
            <a:endParaRPr sz="3000">
              <a:solidFill>
                <a:srgbClr val="0E2C4B"/>
              </a:solidFill>
            </a:endParaRPr>
          </a:p>
        </p:txBody>
      </p:sp>
      <p:sp>
        <p:nvSpPr>
          <p:cNvPr id="772" name="Google Shape;772;gf32ed87d32_0_665"/>
          <p:cNvSpPr txBox="1"/>
          <p:nvPr/>
        </p:nvSpPr>
        <p:spPr>
          <a:xfrm>
            <a:off x="10079525" y="3768500"/>
            <a:ext cx="6097200" cy="32127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None/>
            </a:pPr>
            <a:r>
              <a:rPr lang="en-US" sz="3000">
                <a:solidFill>
                  <a:srgbClr val="008000"/>
                </a:solidFill>
                <a:latin typeface="Courier New"/>
                <a:ea typeface="Courier New"/>
                <a:cs typeface="Courier New"/>
                <a:sym typeface="Courier New"/>
              </a:rPr>
              <a:t># Testing Performance</a:t>
            </a:r>
            <a:endParaRPr sz="3000">
              <a:solidFill>
                <a:schemeClr val="accent5"/>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Accuracy   : 76.9 %</a:t>
            </a:r>
            <a:endParaRPr sz="3000">
              <a:solidFill>
                <a:srgbClr val="212121"/>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Precision  : 43.59 %</a:t>
            </a:r>
            <a:endParaRPr sz="3000">
              <a:solidFill>
                <a:srgbClr val="212121"/>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Recall     : 76.66 %</a:t>
            </a:r>
            <a:endParaRPr sz="3000">
              <a:solidFill>
                <a:srgbClr val="212121"/>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Specificity: 76.96 %</a:t>
            </a:r>
            <a:endParaRPr sz="3000">
              <a:solidFill>
                <a:srgbClr val="212121"/>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NPV        : 93.42 %</a:t>
            </a:r>
            <a:endParaRPr sz="3000">
              <a:solidFill>
                <a:srgbClr val="212121"/>
              </a:solidFill>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pic>
        <p:nvPicPr>
          <p:cNvPr id="777" name="Google Shape;777;gf32ed87d32_0_674"/>
          <p:cNvPicPr preferRelativeResize="0"/>
          <p:nvPr/>
        </p:nvPicPr>
        <p:blipFill rotWithShape="1">
          <a:blip r:embed="rId3">
            <a:alphaModFix/>
          </a:blip>
          <a:srcRect b="0" l="0" r="0" t="0"/>
          <a:stretch/>
        </p:blipFill>
        <p:spPr>
          <a:xfrm>
            <a:off x="343550" y="198550"/>
            <a:ext cx="2431426" cy="1803874"/>
          </a:xfrm>
          <a:prstGeom prst="rect">
            <a:avLst/>
          </a:prstGeom>
          <a:noFill/>
          <a:ln>
            <a:noFill/>
          </a:ln>
        </p:spPr>
      </p:pic>
      <p:sp>
        <p:nvSpPr>
          <p:cNvPr id="778" name="Google Shape;778;gf32ed87d32_0_674"/>
          <p:cNvSpPr txBox="1"/>
          <p:nvPr/>
        </p:nvSpPr>
        <p:spPr>
          <a:xfrm>
            <a:off x="2936500" y="1028700"/>
            <a:ext cx="140943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000"/>
              <a:buFont typeface="Arial"/>
              <a:buNone/>
            </a:pPr>
            <a:r>
              <a:rPr lang="en-US" sz="7000">
                <a:solidFill>
                  <a:srgbClr val="0E2C4B"/>
                </a:solidFill>
              </a:rPr>
              <a:t>SVM-Radial Basis Function</a:t>
            </a:r>
            <a:endParaRPr b="0" i="0" sz="7000" u="none" cap="none" strike="noStrike">
              <a:solidFill>
                <a:srgbClr val="0E2C4B"/>
              </a:solidFill>
              <a:latin typeface="Arial"/>
              <a:ea typeface="Arial"/>
              <a:cs typeface="Arial"/>
              <a:sym typeface="Arial"/>
            </a:endParaRPr>
          </a:p>
        </p:txBody>
      </p:sp>
      <p:sp>
        <p:nvSpPr>
          <p:cNvPr id="779" name="Google Shape;779;gf32ed87d32_0_674"/>
          <p:cNvSpPr txBox="1"/>
          <p:nvPr/>
        </p:nvSpPr>
        <p:spPr>
          <a:xfrm>
            <a:off x="789600" y="2479200"/>
            <a:ext cx="16708800" cy="8809200"/>
          </a:xfrm>
          <a:prstGeom prst="rect">
            <a:avLst/>
          </a:prstGeom>
          <a:noFill/>
          <a:ln>
            <a:noFill/>
          </a:ln>
        </p:spPr>
        <p:txBody>
          <a:bodyPr anchorCtr="0" anchor="t" bIns="0" lIns="0" spcFirstLastPara="1" rIns="0" wrap="square" tIns="0">
            <a:spAutoFit/>
          </a:bodyPr>
          <a:lstStyle/>
          <a:p>
            <a:pPr indent="-415925" lvl="0" marL="457200" marR="0" rtl="0" algn="l">
              <a:lnSpc>
                <a:spcPct val="115000"/>
              </a:lnSpc>
              <a:spcBef>
                <a:spcPts val="0"/>
              </a:spcBef>
              <a:spcAft>
                <a:spcPts val="0"/>
              </a:spcAft>
              <a:buClr>
                <a:srgbClr val="0E2C4B"/>
              </a:buClr>
              <a:buSzPts val="2950"/>
              <a:buAutoNum type="arabicPeriod"/>
            </a:pPr>
            <a:r>
              <a:rPr lang="en-US" sz="2950">
                <a:solidFill>
                  <a:srgbClr val="0E2C4B"/>
                </a:solidFill>
              </a:rPr>
              <a:t>Support Vector Machine-Radial Basis Function (SVM-RBF) dipilih karena dataset tidak linear dan </a:t>
            </a:r>
            <a:r>
              <a:rPr i="1" lang="en-US" sz="2950">
                <a:solidFill>
                  <a:srgbClr val="0E2C4B"/>
                </a:solidFill>
              </a:rPr>
              <a:t>inseparable</a:t>
            </a:r>
            <a:r>
              <a:rPr lang="en-US" sz="2950">
                <a:solidFill>
                  <a:srgbClr val="0E2C4B"/>
                </a:solidFill>
              </a:rPr>
              <a:t>.</a:t>
            </a:r>
            <a:endParaRPr sz="2950">
              <a:solidFill>
                <a:srgbClr val="0E2C4B"/>
              </a:solidFill>
            </a:endParaRPr>
          </a:p>
          <a:p>
            <a:pPr indent="-415925" lvl="0" marL="457200" marR="0" rtl="0" algn="l">
              <a:lnSpc>
                <a:spcPct val="115000"/>
              </a:lnSpc>
              <a:spcBef>
                <a:spcPts val="0"/>
              </a:spcBef>
              <a:spcAft>
                <a:spcPts val="0"/>
              </a:spcAft>
              <a:buClr>
                <a:srgbClr val="0E2C4B"/>
              </a:buClr>
              <a:buSzPts val="2950"/>
              <a:buAutoNum type="arabicPeriod"/>
            </a:pPr>
            <a:r>
              <a:rPr lang="en-US" sz="2950">
                <a:solidFill>
                  <a:srgbClr val="0E2C4B"/>
                </a:solidFill>
              </a:rPr>
              <a:t>Parameter yang digunakan dalam SVM-RBF adalah Gamma dan C.</a:t>
            </a:r>
            <a:endParaRPr sz="2950">
              <a:solidFill>
                <a:srgbClr val="0E2C4B"/>
              </a:solidFill>
            </a:endParaRPr>
          </a:p>
          <a:p>
            <a:pPr indent="-415925" lvl="0" marL="457200" marR="0" rtl="0" algn="l">
              <a:lnSpc>
                <a:spcPct val="115000"/>
              </a:lnSpc>
              <a:spcBef>
                <a:spcPts val="0"/>
              </a:spcBef>
              <a:spcAft>
                <a:spcPts val="0"/>
              </a:spcAft>
              <a:buClr>
                <a:srgbClr val="0E2C4B"/>
              </a:buClr>
              <a:buSzPts val="2950"/>
              <a:buAutoNum type="arabicPeriod"/>
            </a:pPr>
            <a:r>
              <a:rPr lang="en-US" sz="2950">
                <a:solidFill>
                  <a:srgbClr val="0E2C4B"/>
                </a:solidFill>
              </a:rPr>
              <a:t>Nilai Gamma merepresentasikan seberapa jauh capaian pengaruh satu data training. Nilai Gamma yang tinggi belum tentu akurat, begitu sebaliknya, nilai yang kecil juga belum tentu akurat. </a:t>
            </a:r>
            <a:r>
              <a:rPr b="1" lang="en-US" sz="2950">
                <a:solidFill>
                  <a:srgbClr val="0E2C4B"/>
                </a:solidFill>
              </a:rPr>
              <a:t>Accuracy </a:t>
            </a:r>
            <a:r>
              <a:rPr lang="en-US" sz="2950">
                <a:solidFill>
                  <a:srgbClr val="0E2C4B"/>
                </a:solidFill>
              </a:rPr>
              <a:t>yang optimal justru di dapat dari nilai Gamma intermediate. </a:t>
            </a:r>
            <a:endParaRPr sz="2950">
              <a:solidFill>
                <a:srgbClr val="0E2C4B"/>
              </a:solidFill>
            </a:endParaRPr>
          </a:p>
          <a:p>
            <a:pPr indent="0" lvl="0" marL="0" marR="0" rtl="0" algn="l">
              <a:lnSpc>
                <a:spcPct val="115000"/>
              </a:lnSpc>
              <a:spcBef>
                <a:spcPts val="0"/>
              </a:spcBef>
              <a:spcAft>
                <a:spcPts val="0"/>
              </a:spcAft>
              <a:buNone/>
            </a:pPr>
            <a:r>
              <a:t/>
            </a:r>
            <a:endParaRPr sz="2950">
              <a:solidFill>
                <a:srgbClr val="0E2C4B"/>
              </a:solidFill>
            </a:endParaRPr>
          </a:p>
          <a:p>
            <a:pPr indent="0" lvl="0" marL="0" marR="0" rtl="0" algn="l">
              <a:lnSpc>
                <a:spcPct val="115000"/>
              </a:lnSpc>
              <a:spcBef>
                <a:spcPts val="0"/>
              </a:spcBef>
              <a:spcAft>
                <a:spcPts val="0"/>
              </a:spcAft>
              <a:buNone/>
            </a:pPr>
            <a:r>
              <a:t/>
            </a:r>
            <a:endParaRPr sz="2950">
              <a:solidFill>
                <a:srgbClr val="0E2C4B"/>
              </a:solidFill>
            </a:endParaRPr>
          </a:p>
          <a:p>
            <a:pPr indent="0" lvl="0" marL="0" marR="0" rtl="0" algn="l">
              <a:lnSpc>
                <a:spcPct val="115000"/>
              </a:lnSpc>
              <a:spcBef>
                <a:spcPts val="0"/>
              </a:spcBef>
              <a:spcAft>
                <a:spcPts val="0"/>
              </a:spcAft>
              <a:buNone/>
            </a:pPr>
            <a:r>
              <a:t/>
            </a:r>
            <a:endParaRPr sz="2950">
              <a:solidFill>
                <a:srgbClr val="0E2C4B"/>
              </a:solidFill>
            </a:endParaRPr>
          </a:p>
          <a:p>
            <a:pPr indent="0" lvl="0" marL="0" marR="0" rtl="0" algn="l">
              <a:lnSpc>
                <a:spcPct val="115000"/>
              </a:lnSpc>
              <a:spcBef>
                <a:spcPts val="0"/>
              </a:spcBef>
              <a:spcAft>
                <a:spcPts val="0"/>
              </a:spcAft>
              <a:buNone/>
            </a:pPr>
            <a:r>
              <a:t/>
            </a:r>
            <a:endParaRPr sz="2950">
              <a:solidFill>
                <a:srgbClr val="0E2C4B"/>
              </a:solidFill>
            </a:endParaRPr>
          </a:p>
          <a:p>
            <a:pPr indent="0" lvl="0" marL="0" marR="0" rtl="0" algn="l">
              <a:lnSpc>
                <a:spcPct val="115000"/>
              </a:lnSpc>
              <a:spcBef>
                <a:spcPts val="0"/>
              </a:spcBef>
              <a:spcAft>
                <a:spcPts val="0"/>
              </a:spcAft>
              <a:buNone/>
            </a:pPr>
            <a:r>
              <a:t/>
            </a:r>
            <a:endParaRPr sz="2950">
              <a:solidFill>
                <a:srgbClr val="0E2C4B"/>
              </a:solidFill>
            </a:endParaRPr>
          </a:p>
          <a:p>
            <a:pPr indent="-415925" lvl="0" marL="457200" marR="0" rtl="0" algn="l">
              <a:lnSpc>
                <a:spcPct val="115000"/>
              </a:lnSpc>
              <a:spcBef>
                <a:spcPts val="0"/>
              </a:spcBef>
              <a:spcAft>
                <a:spcPts val="0"/>
              </a:spcAft>
              <a:buClr>
                <a:srgbClr val="0E2C4B"/>
              </a:buClr>
              <a:buSzPts val="2950"/>
              <a:buAutoNum type="arabicPeriod"/>
            </a:pPr>
            <a:r>
              <a:rPr lang="en-US" sz="2950">
                <a:solidFill>
                  <a:srgbClr val="0E2C4B"/>
                </a:solidFill>
              </a:rPr>
              <a:t>Parameter C digunakan untuk mentoleransi misklasifikasi pada </a:t>
            </a:r>
            <a:endParaRPr sz="2950">
              <a:solidFill>
                <a:srgbClr val="0E2C4B"/>
              </a:solidFill>
            </a:endParaRPr>
          </a:p>
          <a:p>
            <a:pPr indent="0" lvl="0" marL="457200" marR="0" rtl="0" algn="l">
              <a:lnSpc>
                <a:spcPct val="115000"/>
              </a:lnSpc>
              <a:spcBef>
                <a:spcPts val="0"/>
              </a:spcBef>
              <a:spcAft>
                <a:spcPts val="0"/>
              </a:spcAft>
              <a:buNone/>
            </a:pPr>
            <a:r>
              <a:rPr lang="en-US" sz="2950">
                <a:solidFill>
                  <a:srgbClr val="0E2C4B"/>
                </a:solidFill>
              </a:rPr>
              <a:t>data points untuk mengecilkan eror. Semakin besar nilai C, </a:t>
            </a:r>
            <a:endParaRPr sz="2950">
              <a:solidFill>
                <a:srgbClr val="0E2C4B"/>
              </a:solidFill>
            </a:endParaRPr>
          </a:p>
          <a:p>
            <a:pPr indent="0" lvl="0" marL="457200" marR="0" rtl="0" algn="l">
              <a:lnSpc>
                <a:spcPct val="115000"/>
              </a:lnSpc>
              <a:spcBef>
                <a:spcPts val="0"/>
              </a:spcBef>
              <a:spcAft>
                <a:spcPts val="0"/>
              </a:spcAft>
              <a:buNone/>
            </a:pPr>
            <a:r>
              <a:rPr lang="en-US" sz="2950">
                <a:solidFill>
                  <a:srgbClr val="0E2C4B"/>
                </a:solidFill>
              </a:rPr>
              <a:t>maka nilai </a:t>
            </a:r>
            <a:r>
              <a:rPr b="1" lang="en-US" sz="2950">
                <a:solidFill>
                  <a:srgbClr val="0E2C4B"/>
                </a:solidFill>
              </a:rPr>
              <a:t>accuracy</a:t>
            </a:r>
            <a:r>
              <a:rPr lang="en-US" sz="2950">
                <a:solidFill>
                  <a:srgbClr val="0E2C4B"/>
                </a:solidFill>
              </a:rPr>
              <a:t>-nya baik.</a:t>
            </a:r>
            <a:endParaRPr sz="2950">
              <a:solidFill>
                <a:srgbClr val="0E2C4B"/>
              </a:solidFill>
            </a:endParaRPr>
          </a:p>
          <a:p>
            <a:pPr indent="-415925" lvl="0" marL="457200" rtl="0" algn="l">
              <a:lnSpc>
                <a:spcPct val="115000"/>
              </a:lnSpc>
              <a:spcBef>
                <a:spcPts val="0"/>
              </a:spcBef>
              <a:spcAft>
                <a:spcPts val="0"/>
              </a:spcAft>
              <a:buClr>
                <a:srgbClr val="0E2C4B"/>
              </a:buClr>
              <a:buSzPts val="2950"/>
              <a:buAutoNum type="arabicPeriod"/>
            </a:pPr>
            <a:r>
              <a:rPr lang="en-US" sz="2950">
                <a:solidFill>
                  <a:srgbClr val="0E2C4B"/>
                </a:solidFill>
              </a:rPr>
              <a:t>Nilai parameter yang dipakai Gamma = 0.1 dan C = 150</a:t>
            </a:r>
            <a:endParaRPr/>
          </a:p>
          <a:p>
            <a:pPr indent="0" lvl="0" marL="457200" marR="0" rtl="0" algn="l">
              <a:lnSpc>
                <a:spcPct val="115000"/>
              </a:lnSpc>
              <a:spcBef>
                <a:spcPts val="0"/>
              </a:spcBef>
              <a:spcAft>
                <a:spcPts val="0"/>
              </a:spcAft>
              <a:buNone/>
            </a:pPr>
            <a:r>
              <a:t/>
            </a:r>
            <a:endParaRPr sz="2950">
              <a:solidFill>
                <a:srgbClr val="0E2C4B"/>
              </a:solidFill>
            </a:endParaRPr>
          </a:p>
          <a:p>
            <a:pPr indent="0" lvl="0" marL="0" marR="0" rtl="0" algn="l">
              <a:lnSpc>
                <a:spcPct val="115000"/>
              </a:lnSpc>
              <a:spcBef>
                <a:spcPts val="0"/>
              </a:spcBef>
              <a:spcAft>
                <a:spcPts val="0"/>
              </a:spcAft>
              <a:buNone/>
            </a:pPr>
            <a:r>
              <a:t/>
            </a:r>
            <a:endParaRPr sz="2950">
              <a:solidFill>
                <a:srgbClr val="0E2C4B"/>
              </a:solidFill>
            </a:endParaRPr>
          </a:p>
        </p:txBody>
      </p:sp>
      <p:pic>
        <p:nvPicPr>
          <p:cNvPr id="780" name="Google Shape;780;gf32ed87d32_0_674"/>
          <p:cNvPicPr preferRelativeResize="0"/>
          <p:nvPr/>
        </p:nvPicPr>
        <p:blipFill rotWithShape="1">
          <a:blip r:embed="rId4">
            <a:alphaModFix/>
          </a:blip>
          <a:srcRect b="66329" l="4698" r="70509" t="4516"/>
          <a:stretch/>
        </p:blipFill>
        <p:spPr>
          <a:xfrm>
            <a:off x="2774975" y="5672050"/>
            <a:ext cx="2725895" cy="2413675"/>
          </a:xfrm>
          <a:prstGeom prst="rect">
            <a:avLst/>
          </a:prstGeom>
          <a:noFill/>
          <a:ln>
            <a:noFill/>
          </a:ln>
        </p:spPr>
      </p:pic>
      <p:pic>
        <p:nvPicPr>
          <p:cNvPr id="781" name="Google Shape;781;gf32ed87d32_0_674"/>
          <p:cNvPicPr preferRelativeResize="0"/>
          <p:nvPr/>
        </p:nvPicPr>
        <p:blipFill rotWithShape="1">
          <a:blip r:embed="rId5">
            <a:alphaModFix/>
          </a:blip>
          <a:srcRect b="34297" l="3716" r="70384" t="36548"/>
          <a:stretch/>
        </p:blipFill>
        <p:spPr>
          <a:xfrm>
            <a:off x="6287239" y="5659375"/>
            <a:ext cx="2847588" cy="2413675"/>
          </a:xfrm>
          <a:prstGeom prst="rect">
            <a:avLst/>
          </a:prstGeom>
          <a:noFill/>
          <a:ln>
            <a:noFill/>
          </a:ln>
        </p:spPr>
      </p:pic>
      <p:pic>
        <p:nvPicPr>
          <p:cNvPr id="782" name="Google Shape;782;gf32ed87d32_0_674"/>
          <p:cNvPicPr preferRelativeResize="0"/>
          <p:nvPr/>
        </p:nvPicPr>
        <p:blipFill rotWithShape="1">
          <a:blip r:embed="rId6">
            <a:alphaModFix/>
          </a:blip>
          <a:srcRect b="2807" l="3394" r="71812" t="68036"/>
          <a:stretch/>
        </p:blipFill>
        <p:spPr>
          <a:xfrm>
            <a:off x="10027755" y="5672050"/>
            <a:ext cx="2725895" cy="2413675"/>
          </a:xfrm>
          <a:prstGeom prst="rect">
            <a:avLst/>
          </a:prstGeom>
          <a:noFill/>
          <a:ln>
            <a:noFill/>
          </a:ln>
        </p:spPr>
      </p:pic>
      <p:pic>
        <p:nvPicPr>
          <p:cNvPr id="783" name="Google Shape;783;gf32ed87d32_0_674"/>
          <p:cNvPicPr preferRelativeResize="0"/>
          <p:nvPr/>
        </p:nvPicPr>
        <p:blipFill rotWithShape="1">
          <a:blip r:embed="rId7">
            <a:alphaModFix/>
          </a:blip>
          <a:srcRect b="4654" l="56529" r="7455" t="66826"/>
          <a:stretch/>
        </p:blipFill>
        <p:spPr>
          <a:xfrm>
            <a:off x="13555075" y="7832365"/>
            <a:ext cx="2431425" cy="2193861"/>
          </a:xfrm>
          <a:prstGeom prst="rect">
            <a:avLst/>
          </a:prstGeom>
          <a:noFill/>
          <a:ln>
            <a:noFill/>
          </a:ln>
        </p:spPr>
      </p:pic>
      <p:sp>
        <p:nvSpPr>
          <p:cNvPr id="784" name="Google Shape;784;gf32ed87d32_0_674"/>
          <p:cNvSpPr/>
          <p:nvPr/>
        </p:nvSpPr>
        <p:spPr>
          <a:xfrm>
            <a:off x="6250675" y="5601625"/>
            <a:ext cx="3083400" cy="241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gf32ed87d32_0_674"/>
          <p:cNvSpPr/>
          <p:nvPr/>
        </p:nvSpPr>
        <p:spPr>
          <a:xfrm>
            <a:off x="13229088" y="7722400"/>
            <a:ext cx="3083400" cy="241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pic>
        <p:nvPicPr>
          <p:cNvPr id="790" name="Google Shape;790;gf32ed87d32_0_686"/>
          <p:cNvPicPr preferRelativeResize="0"/>
          <p:nvPr/>
        </p:nvPicPr>
        <p:blipFill rotWithShape="1">
          <a:blip r:embed="rId3">
            <a:alphaModFix/>
          </a:blip>
          <a:srcRect b="0" l="0" r="0" t="0"/>
          <a:stretch/>
        </p:blipFill>
        <p:spPr>
          <a:xfrm>
            <a:off x="343550" y="198550"/>
            <a:ext cx="2431426" cy="1803874"/>
          </a:xfrm>
          <a:prstGeom prst="rect">
            <a:avLst/>
          </a:prstGeom>
          <a:noFill/>
          <a:ln>
            <a:noFill/>
          </a:ln>
        </p:spPr>
      </p:pic>
      <p:sp>
        <p:nvSpPr>
          <p:cNvPr id="791" name="Google Shape;791;gf32ed87d32_0_686"/>
          <p:cNvSpPr txBox="1"/>
          <p:nvPr/>
        </p:nvSpPr>
        <p:spPr>
          <a:xfrm>
            <a:off x="2936500" y="1028700"/>
            <a:ext cx="140943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000"/>
              <a:buFont typeface="Arial"/>
              <a:buNone/>
            </a:pPr>
            <a:r>
              <a:rPr lang="en-US" sz="7000">
                <a:solidFill>
                  <a:srgbClr val="0E2C4B"/>
                </a:solidFill>
              </a:rPr>
              <a:t>SVM-RBF </a:t>
            </a:r>
            <a:r>
              <a:rPr lang="en-US" sz="4000">
                <a:solidFill>
                  <a:srgbClr val="0E2C4B"/>
                </a:solidFill>
              </a:rPr>
              <a:t>(Data Preprocessing)</a:t>
            </a:r>
            <a:endParaRPr b="0" i="0" sz="7000" u="none" cap="none" strike="noStrike">
              <a:solidFill>
                <a:srgbClr val="0E2C4B"/>
              </a:solidFill>
              <a:latin typeface="Arial"/>
              <a:ea typeface="Arial"/>
              <a:cs typeface="Arial"/>
              <a:sym typeface="Arial"/>
            </a:endParaRPr>
          </a:p>
        </p:txBody>
      </p:sp>
      <p:sp>
        <p:nvSpPr>
          <p:cNvPr id="792" name="Google Shape;792;gf32ed87d32_0_686"/>
          <p:cNvSpPr txBox="1"/>
          <p:nvPr/>
        </p:nvSpPr>
        <p:spPr>
          <a:xfrm>
            <a:off x="789600" y="3088800"/>
            <a:ext cx="16708800" cy="4109400"/>
          </a:xfrm>
          <a:prstGeom prst="rect">
            <a:avLst/>
          </a:prstGeom>
          <a:noFill/>
          <a:ln>
            <a:noFill/>
          </a:ln>
        </p:spPr>
        <p:txBody>
          <a:bodyPr anchorCtr="0" anchor="t" bIns="0" lIns="0" spcFirstLastPara="1" rIns="0" wrap="square" tIns="0">
            <a:spAutoFit/>
          </a:bodyPr>
          <a:lstStyle/>
          <a:p>
            <a:pPr indent="-415925" lvl="0" marL="457200" marR="0" rtl="0" algn="l">
              <a:lnSpc>
                <a:spcPct val="115000"/>
              </a:lnSpc>
              <a:spcBef>
                <a:spcPts val="0"/>
              </a:spcBef>
              <a:spcAft>
                <a:spcPts val="0"/>
              </a:spcAft>
              <a:buClr>
                <a:srgbClr val="0E2C4B"/>
              </a:buClr>
              <a:buSzPts val="2950"/>
              <a:buAutoNum type="arabicPeriod"/>
            </a:pPr>
            <a:r>
              <a:rPr lang="en-US" sz="2950">
                <a:solidFill>
                  <a:srgbClr val="0E2C4B"/>
                </a:solidFill>
              </a:rPr>
              <a:t>One Hot Encoder untuk Fitur Gender dan Geography</a:t>
            </a:r>
            <a:endParaRPr sz="2950">
              <a:solidFill>
                <a:srgbClr val="0E2C4B"/>
              </a:solidFill>
            </a:endParaRPr>
          </a:p>
          <a:p>
            <a:pPr indent="-415925" lvl="0" marL="457200" marR="0" rtl="0" algn="l">
              <a:lnSpc>
                <a:spcPct val="115000"/>
              </a:lnSpc>
              <a:spcBef>
                <a:spcPts val="0"/>
              </a:spcBef>
              <a:spcAft>
                <a:spcPts val="0"/>
              </a:spcAft>
              <a:buClr>
                <a:srgbClr val="0E2C4B"/>
              </a:buClr>
              <a:buSzPts val="2950"/>
              <a:buAutoNum type="arabicPeriod"/>
            </a:pPr>
            <a:r>
              <a:rPr lang="en-US" sz="2950">
                <a:solidFill>
                  <a:srgbClr val="0E2C4B"/>
                </a:solidFill>
              </a:rPr>
              <a:t>Membagi data input (X) dan target (y):</a:t>
            </a:r>
            <a:endParaRPr sz="2950">
              <a:solidFill>
                <a:srgbClr val="0E2C4B"/>
              </a:solidFill>
            </a:endParaRPr>
          </a:p>
          <a:p>
            <a:pPr indent="0" lvl="0" marL="457200" marR="0" rtl="0" algn="l">
              <a:lnSpc>
                <a:spcPct val="115000"/>
              </a:lnSpc>
              <a:spcBef>
                <a:spcPts val="0"/>
              </a:spcBef>
              <a:spcAft>
                <a:spcPts val="0"/>
              </a:spcAft>
              <a:buNone/>
            </a:pPr>
            <a:r>
              <a:rPr lang="en-US" sz="2950">
                <a:solidFill>
                  <a:srgbClr val="0E2C4B"/>
                </a:solidFill>
              </a:rPr>
              <a:t>X = CreditScore, Age, Balance, NumOfProducts, IsActiveMember, Gender, Geography</a:t>
            </a:r>
            <a:endParaRPr sz="2950">
              <a:solidFill>
                <a:srgbClr val="0E2C4B"/>
              </a:solidFill>
            </a:endParaRPr>
          </a:p>
          <a:p>
            <a:pPr indent="0" lvl="0" marL="457200" marR="0" rtl="0" algn="l">
              <a:lnSpc>
                <a:spcPct val="115000"/>
              </a:lnSpc>
              <a:spcBef>
                <a:spcPts val="0"/>
              </a:spcBef>
              <a:spcAft>
                <a:spcPts val="0"/>
              </a:spcAft>
              <a:buNone/>
            </a:pPr>
            <a:r>
              <a:rPr lang="en-US" sz="2950">
                <a:solidFill>
                  <a:srgbClr val="0E2C4B"/>
                </a:solidFill>
              </a:rPr>
              <a:t>y = Exited</a:t>
            </a:r>
            <a:endParaRPr sz="2950">
              <a:solidFill>
                <a:srgbClr val="0E2C4B"/>
              </a:solidFill>
            </a:endParaRPr>
          </a:p>
          <a:p>
            <a:pPr indent="-415925" lvl="0" marL="457200" marR="0" rtl="0" algn="l">
              <a:lnSpc>
                <a:spcPct val="115000"/>
              </a:lnSpc>
              <a:spcBef>
                <a:spcPts val="0"/>
              </a:spcBef>
              <a:spcAft>
                <a:spcPts val="0"/>
              </a:spcAft>
              <a:buClr>
                <a:srgbClr val="0E2C4B"/>
              </a:buClr>
              <a:buSzPts val="2950"/>
              <a:buAutoNum type="arabicPeriod"/>
            </a:pPr>
            <a:r>
              <a:rPr lang="en-US" sz="2950">
                <a:solidFill>
                  <a:srgbClr val="0E2C4B"/>
                </a:solidFill>
              </a:rPr>
              <a:t>Train Test Split</a:t>
            </a:r>
            <a:endParaRPr sz="2950">
              <a:solidFill>
                <a:srgbClr val="0E2C4B"/>
              </a:solidFill>
            </a:endParaRPr>
          </a:p>
          <a:p>
            <a:pPr indent="-415925" lvl="0" marL="457200" marR="0" rtl="0" algn="l">
              <a:lnSpc>
                <a:spcPct val="115000"/>
              </a:lnSpc>
              <a:spcBef>
                <a:spcPts val="0"/>
              </a:spcBef>
              <a:spcAft>
                <a:spcPts val="0"/>
              </a:spcAft>
              <a:buClr>
                <a:srgbClr val="0E2C4B"/>
              </a:buClr>
              <a:buSzPts val="2950"/>
              <a:buAutoNum type="arabicPeriod"/>
            </a:pPr>
            <a:r>
              <a:rPr lang="en-US" sz="2950">
                <a:solidFill>
                  <a:srgbClr val="0E2C4B"/>
                </a:solidFill>
              </a:rPr>
              <a:t>Standard Scaling</a:t>
            </a:r>
            <a:endParaRPr sz="2950">
              <a:solidFill>
                <a:srgbClr val="0E2C4B"/>
              </a:solidFill>
            </a:endParaRPr>
          </a:p>
          <a:p>
            <a:pPr indent="-415925" lvl="0" marL="457200" marR="0" rtl="0" algn="l">
              <a:lnSpc>
                <a:spcPct val="115000"/>
              </a:lnSpc>
              <a:spcBef>
                <a:spcPts val="0"/>
              </a:spcBef>
              <a:spcAft>
                <a:spcPts val="0"/>
              </a:spcAft>
              <a:buClr>
                <a:srgbClr val="0E2C4B"/>
              </a:buClr>
              <a:buSzPts val="2950"/>
              <a:buAutoNum type="arabicPeriod"/>
            </a:pPr>
            <a:r>
              <a:rPr lang="en-US" sz="2950">
                <a:solidFill>
                  <a:srgbClr val="0E2C4B"/>
                </a:solidFill>
              </a:rPr>
              <a:t>Balancing Dataset</a:t>
            </a:r>
            <a:endParaRPr sz="2950">
              <a:solidFill>
                <a:srgbClr val="0E2C4B"/>
              </a:solidFill>
            </a:endParaRPr>
          </a:p>
          <a:p>
            <a:pPr indent="0" lvl="0" marL="457200" marR="0" rtl="0" algn="l">
              <a:lnSpc>
                <a:spcPct val="115000"/>
              </a:lnSpc>
              <a:spcBef>
                <a:spcPts val="0"/>
              </a:spcBef>
              <a:spcAft>
                <a:spcPts val="0"/>
              </a:spcAft>
              <a:buNone/>
            </a:pPr>
            <a:r>
              <a:rPr lang="en-US" sz="2950">
                <a:solidFill>
                  <a:srgbClr val="0E2C4B"/>
                </a:solidFill>
              </a:rPr>
              <a:t>oversampling SMOTE sebanyak 50%</a:t>
            </a:r>
            <a:endParaRPr sz="2950">
              <a:solidFill>
                <a:srgbClr val="0E2C4B"/>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141" name="Shape 141"/>
        <p:cNvGrpSpPr/>
        <p:nvPr/>
      </p:nvGrpSpPr>
      <p:grpSpPr>
        <a:xfrm>
          <a:off x="0" y="0"/>
          <a:ext cx="0" cy="0"/>
          <a:chOff x="0" y="0"/>
          <a:chExt cx="0" cy="0"/>
        </a:xfrm>
      </p:grpSpPr>
      <p:sp>
        <p:nvSpPr>
          <p:cNvPr id="142" name="Google Shape;142;p4"/>
          <p:cNvSpPr/>
          <p:nvPr/>
        </p:nvSpPr>
        <p:spPr>
          <a:xfrm>
            <a:off x="9299575" y="236488"/>
            <a:ext cx="8674628" cy="9814023"/>
          </a:xfrm>
          <a:custGeom>
            <a:rect b="b" l="l" r="r" t="t"/>
            <a:pathLst>
              <a:path extrusionOk="0" h="7851218" w="6939702">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2" y="55880"/>
                  <a:pt x="6939702" y="124460"/>
                </a:cubicBezTo>
                <a:lnTo>
                  <a:pt x="6939702" y="7726759"/>
                </a:lnTo>
                <a:cubicBezTo>
                  <a:pt x="6939702" y="7795339"/>
                  <a:pt x="6883822" y="7851218"/>
                  <a:pt x="6815242" y="785121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4"/>
          <p:cNvSpPr/>
          <p:nvPr/>
        </p:nvSpPr>
        <p:spPr>
          <a:xfrm>
            <a:off x="313797" y="236488"/>
            <a:ext cx="8674628" cy="9814023"/>
          </a:xfrm>
          <a:custGeom>
            <a:rect b="b" l="l" r="r" t="t"/>
            <a:pathLst>
              <a:path extrusionOk="0" h="7851218" w="6939702">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2" y="55880"/>
                  <a:pt x="6939702" y="124460"/>
                </a:cubicBezTo>
                <a:lnTo>
                  <a:pt x="6939702" y="7726759"/>
                </a:lnTo>
                <a:cubicBezTo>
                  <a:pt x="6939702" y="7795339"/>
                  <a:pt x="6883822" y="7851218"/>
                  <a:pt x="6815242" y="785121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4"/>
          <p:cNvSpPr txBox="1"/>
          <p:nvPr/>
        </p:nvSpPr>
        <p:spPr>
          <a:xfrm>
            <a:off x="1405191" y="1614354"/>
            <a:ext cx="6411900" cy="769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0"/>
              <a:buFont typeface="Arial"/>
              <a:buNone/>
            </a:pPr>
            <a:r>
              <a:rPr b="0" i="0" lang="en-US" sz="5000" u="none" cap="none" strike="noStrike">
                <a:solidFill>
                  <a:srgbClr val="0E2C4B"/>
                </a:solidFill>
                <a:latin typeface="Arial"/>
                <a:ea typeface="Arial"/>
                <a:cs typeface="Arial"/>
                <a:sym typeface="Arial"/>
              </a:rPr>
              <a:t>Contoh Analisis </a:t>
            </a:r>
            <a:r>
              <a:rPr b="0" i="0" lang="en-US" sz="5000" u="none" cap="none" strike="noStrike">
                <a:solidFill>
                  <a:srgbClr val="F36825"/>
                </a:solidFill>
                <a:latin typeface="Arial"/>
                <a:ea typeface="Arial"/>
                <a:cs typeface="Arial"/>
                <a:sym typeface="Arial"/>
              </a:rPr>
              <a:t>Churn</a:t>
            </a:r>
            <a:r>
              <a:rPr b="0" i="0" lang="en-US" sz="5000" u="none" cap="none" strike="noStrike">
                <a:solidFill>
                  <a:srgbClr val="0E2C4B"/>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cxnSp>
        <p:nvCxnSpPr>
          <p:cNvPr id="145" name="Google Shape;145;p4"/>
          <p:cNvCxnSpPr/>
          <p:nvPr/>
        </p:nvCxnSpPr>
        <p:spPr>
          <a:xfrm>
            <a:off x="313797" y="4232757"/>
            <a:ext cx="8674628" cy="0"/>
          </a:xfrm>
          <a:prstGeom prst="straightConnector1">
            <a:avLst/>
          </a:prstGeom>
          <a:noFill/>
          <a:ln cap="flat" cmpd="sng" w="76200">
            <a:solidFill>
              <a:srgbClr val="F2F3F4"/>
            </a:solidFill>
            <a:prstDash val="solid"/>
            <a:round/>
            <a:headEnd len="sm" w="sm" type="none"/>
            <a:tailEnd len="sm" w="sm" type="none"/>
          </a:ln>
        </p:spPr>
      </p:cxnSp>
      <p:sp>
        <p:nvSpPr>
          <p:cNvPr id="146" name="Google Shape;146;p4"/>
          <p:cNvSpPr txBox="1"/>
          <p:nvPr/>
        </p:nvSpPr>
        <p:spPr>
          <a:xfrm>
            <a:off x="1405191" y="5616829"/>
            <a:ext cx="6411925" cy="2103332"/>
          </a:xfrm>
          <a:prstGeom prst="rect">
            <a:avLst/>
          </a:prstGeom>
          <a:noFill/>
          <a:ln>
            <a:noFill/>
          </a:ln>
        </p:spPr>
        <p:txBody>
          <a:bodyPr anchorCtr="0" anchor="t" bIns="0" lIns="0" spcFirstLastPara="1" rIns="0" wrap="square" tIns="0">
            <a:spAutoFit/>
          </a:bodyPr>
          <a:lstStyle/>
          <a:p>
            <a:pPr indent="-259079" lvl="1" marL="518160" marR="0" rtl="0" algn="l">
              <a:lnSpc>
                <a:spcPct val="139958"/>
              </a:lnSpc>
              <a:spcBef>
                <a:spcPts val="0"/>
              </a:spcBef>
              <a:spcAft>
                <a:spcPts val="0"/>
              </a:spcAft>
              <a:buClr>
                <a:srgbClr val="0E2C4B"/>
              </a:buClr>
              <a:buSzPts val="2400"/>
              <a:buFont typeface="Arial"/>
              <a:buChar char="•"/>
            </a:pPr>
            <a:r>
              <a:rPr b="0" i="0" lang="en-US" sz="2400" u="none" cap="none" strike="noStrike">
                <a:solidFill>
                  <a:srgbClr val="0E2C4B"/>
                </a:solidFill>
                <a:latin typeface="Arial"/>
                <a:ea typeface="Arial"/>
                <a:cs typeface="Arial"/>
                <a:sym typeface="Arial"/>
              </a:rPr>
              <a:t>Longer time is spent on individual tasks.</a:t>
            </a:r>
            <a:endParaRPr b="0" i="0" sz="1400" u="none" cap="none" strike="noStrike">
              <a:solidFill>
                <a:srgbClr val="000000"/>
              </a:solidFill>
              <a:latin typeface="Arial"/>
              <a:ea typeface="Arial"/>
              <a:cs typeface="Arial"/>
              <a:sym typeface="Arial"/>
            </a:endParaRPr>
          </a:p>
          <a:p>
            <a:pPr indent="-259079" lvl="1" marL="518160" marR="0" rtl="0" algn="l">
              <a:lnSpc>
                <a:spcPct val="139958"/>
              </a:lnSpc>
              <a:spcBef>
                <a:spcPts val="0"/>
              </a:spcBef>
              <a:spcAft>
                <a:spcPts val="0"/>
              </a:spcAft>
              <a:buClr>
                <a:srgbClr val="0E2C4B"/>
              </a:buClr>
              <a:buSzPts val="2400"/>
              <a:buFont typeface="Arial"/>
              <a:buChar char="•"/>
            </a:pPr>
            <a:r>
              <a:rPr b="0" i="0" lang="en-US" sz="2400" u="none" cap="none" strike="noStrike">
                <a:solidFill>
                  <a:srgbClr val="0E2C4B"/>
                </a:solidFill>
                <a:latin typeface="Arial"/>
                <a:ea typeface="Arial"/>
                <a:cs typeface="Arial"/>
                <a:sym typeface="Arial"/>
              </a:rPr>
              <a:t>Communication was more complex and tedious.</a:t>
            </a:r>
            <a:endParaRPr b="0" i="0" sz="1400" u="none" cap="none" strike="noStrike">
              <a:solidFill>
                <a:srgbClr val="000000"/>
              </a:solidFill>
              <a:latin typeface="Arial"/>
              <a:ea typeface="Arial"/>
              <a:cs typeface="Arial"/>
              <a:sym typeface="Arial"/>
            </a:endParaRPr>
          </a:p>
          <a:p>
            <a:pPr indent="-259079" lvl="1" marL="518160" marR="0" rtl="0" algn="l">
              <a:lnSpc>
                <a:spcPct val="139958"/>
              </a:lnSpc>
              <a:spcBef>
                <a:spcPts val="0"/>
              </a:spcBef>
              <a:spcAft>
                <a:spcPts val="0"/>
              </a:spcAft>
              <a:buClr>
                <a:srgbClr val="0E2C4B"/>
              </a:buClr>
              <a:buSzPts val="2400"/>
              <a:buFont typeface="Arial"/>
              <a:buChar char="•"/>
            </a:pPr>
            <a:r>
              <a:rPr b="0" i="0" lang="en-US" sz="2400" u="none" cap="none" strike="noStrike">
                <a:solidFill>
                  <a:srgbClr val="0E2C4B"/>
                </a:solidFill>
                <a:latin typeface="Arial"/>
                <a:ea typeface="Arial"/>
                <a:cs typeface="Arial"/>
                <a:sym typeface="Arial"/>
              </a:rPr>
              <a:t>Managing data was done manually and involved a ton of paperwork.</a:t>
            </a:r>
            <a:endParaRPr b="0" i="0" sz="1400" u="none" cap="none" strike="noStrike">
              <a:solidFill>
                <a:srgbClr val="000000"/>
              </a:solidFill>
              <a:latin typeface="Arial"/>
              <a:ea typeface="Arial"/>
              <a:cs typeface="Arial"/>
              <a:sym typeface="Arial"/>
            </a:endParaRPr>
          </a:p>
        </p:txBody>
      </p:sp>
      <p:cxnSp>
        <p:nvCxnSpPr>
          <p:cNvPr id="147" name="Google Shape;147;p4"/>
          <p:cNvCxnSpPr/>
          <p:nvPr/>
        </p:nvCxnSpPr>
        <p:spPr>
          <a:xfrm>
            <a:off x="9299575" y="4232757"/>
            <a:ext cx="8674628" cy="0"/>
          </a:xfrm>
          <a:prstGeom prst="straightConnector1">
            <a:avLst/>
          </a:prstGeom>
          <a:noFill/>
          <a:ln cap="flat" cmpd="sng" w="76200">
            <a:solidFill>
              <a:srgbClr val="F2F3F4"/>
            </a:solidFill>
            <a:prstDash val="solid"/>
            <a:round/>
            <a:headEnd len="sm" w="sm" type="none"/>
            <a:tailEnd len="sm" w="sm" type="none"/>
          </a:ln>
        </p:spPr>
      </p:cxnSp>
      <p:sp>
        <p:nvSpPr>
          <p:cNvPr id="148" name="Google Shape;148;p4"/>
          <p:cNvSpPr txBox="1"/>
          <p:nvPr/>
        </p:nvSpPr>
        <p:spPr>
          <a:xfrm>
            <a:off x="9802326" y="4674252"/>
            <a:ext cx="7856700" cy="4985700"/>
          </a:xfrm>
          <a:prstGeom prst="rect">
            <a:avLst/>
          </a:prstGeom>
          <a:noFill/>
          <a:ln>
            <a:noFill/>
          </a:ln>
        </p:spPr>
        <p:txBody>
          <a:bodyPr anchorCtr="0" anchor="t" bIns="0" lIns="0" spcFirstLastPara="1" rIns="0" wrap="square" tIns="0">
            <a:spAutoFit/>
          </a:bodyPr>
          <a:lstStyle/>
          <a:p>
            <a:pPr indent="0" lvl="0" marL="914400" marR="0" rtl="0" algn="l">
              <a:lnSpc>
                <a:spcPct val="139958"/>
              </a:lnSpc>
              <a:spcBef>
                <a:spcPts val="0"/>
              </a:spcBef>
              <a:spcAft>
                <a:spcPts val="0"/>
              </a:spcAft>
              <a:buClr>
                <a:srgbClr val="000000"/>
              </a:buClr>
              <a:buSzPts val="3000"/>
              <a:buFont typeface="Arial"/>
              <a:buNone/>
            </a:pPr>
            <a:r>
              <a:rPr b="0" i="0" lang="en-US" sz="3000" u="none" cap="none" strike="noStrike">
                <a:solidFill>
                  <a:srgbClr val="0E2C4B"/>
                </a:solidFill>
                <a:latin typeface="Arial"/>
                <a:ea typeface="Arial"/>
                <a:cs typeface="Arial"/>
                <a:sym typeface="Arial"/>
              </a:rPr>
              <a:t>Tingkat churn yang tinggi memaksa bisnis untuk bersaing dengan tekanan dan kesulitan membawa cukup banyak pelanggan baru. Bahkan pada tingkat kecil, peningkatan satu angka dalam tingkat churn (%) dapat dengan cepat memiliki efek negatif yang besar pada kemampuan perusahaan untuk tumbuh.</a:t>
            </a:r>
            <a:endParaRPr b="0" i="0" sz="3000" u="none" cap="none" strike="noStrike">
              <a:solidFill>
                <a:srgbClr val="000000"/>
              </a:solidFill>
              <a:latin typeface="Arial"/>
              <a:ea typeface="Arial"/>
              <a:cs typeface="Arial"/>
              <a:sym typeface="Arial"/>
            </a:endParaRPr>
          </a:p>
        </p:txBody>
      </p:sp>
      <p:pic>
        <p:nvPicPr>
          <p:cNvPr id="149" name="Google Shape;149;p4"/>
          <p:cNvPicPr preferRelativeResize="0"/>
          <p:nvPr/>
        </p:nvPicPr>
        <p:blipFill rotWithShape="1">
          <a:blip r:embed="rId3">
            <a:alphaModFix/>
          </a:blip>
          <a:srcRect b="0" l="0" r="0" t="0"/>
          <a:stretch/>
        </p:blipFill>
        <p:spPr>
          <a:xfrm>
            <a:off x="476500" y="4379750"/>
            <a:ext cx="8352950" cy="5458775"/>
          </a:xfrm>
          <a:prstGeom prst="rect">
            <a:avLst/>
          </a:prstGeom>
          <a:noFill/>
          <a:ln>
            <a:noFill/>
          </a:ln>
        </p:spPr>
      </p:pic>
      <p:pic>
        <p:nvPicPr>
          <p:cNvPr id="150" name="Google Shape;150;p4"/>
          <p:cNvPicPr preferRelativeResize="0"/>
          <p:nvPr/>
        </p:nvPicPr>
        <p:blipFill rotWithShape="1">
          <a:blip r:embed="rId4">
            <a:alphaModFix/>
          </a:blip>
          <a:srcRect b="0" l="0" r="0" t="0"/>
          <a:stretch/>
        </p:blipFill>
        <p:spPr>
          <a:xfrm>
            <a:off x="15703975" y="114450"/>
            <a:ext cx="2431426" cy="1803874"/>
          </a:xfrm>
          <a:prstGeom prst="rect">
            <a:avLst/>
          </a:prstGeom>
          <a:noFill/>
          <a:ln>
            <a:noFill/>
          </a:ln>
        </p:spPr>
      </p:pic>
      <p:sp>
        <p:nvSpPr>
          <p:cNvPr id="151" name="Google Shape;151;p4"/>
          <p:cNvSpPr txBox="1"/>
          <p:nvPr/>
        </p:nvSpPr>
        <p:spPr>
          <a:xfrm>
            <a:off x="476500" y="9659950"/>
            <a:ext cx="76521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*contoh bersumber dari https://www.profitwell.com/customer-churn/analysis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gf32ed87d32_0_692"/>
          <p:cNvSpPr/>
          <p:nvPr/>
        </p:nvSpPr>
        <p:spPr>
          <a:xfrm>
            <a:off x="10497125" y="3083300"/>
            <a:ext cx="5802300" cy="347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gf32ed87d32_0_692"/>
          <p:cNvSpPr/>
          <p:nvPr/>
        </p:nvSpPr>
        <p:spPr>
          <a:xfrm>
            <a:off x="1991800" y="3083300"/>
            <a:ext cx="5802300" cy="347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9" name="Google Shape;799;gf32ed87d32_0_692"/>
          <p:cNvPicPr preferRelativeResize="0"/>
          <p:nvPr/>
        </p:nvPicPr>
        <p:blipFill rotWithShape="1">
          <a:blip r:embed="rId3">
            <a:alphaModFix/>
          </a:blip>
          <a:srcRect b="0" l="0" r="0" t="0"/>
          <a:stretch/>
        </p:blipFill>
        <p:spPr>
          <a:xfrm>
            <a:off x="343550" y="198550"/>
            <a:ext cx="2431426" cy="1803874"/>
          </a:xfrm>
          <a:prstGeom prst="rect">
            <a:avLst/>
          </a:prstGeom>
          <a:noFill/>
          <a:ln>
            <a:noFill/>
          </a:ln>
        </p:spPr>
      </p:pic>
      <p:sp>
        <p:nvSpPr>
          <p:cNvPr id="800" name="Google Shape;800;gf32ed87d32_0_692"/>
          <p:cNvSpPr txBox="1"/>
          <p:nvPr/>
        </p:nvSpPr>
        <p:spPr>
          <a:xfrm>
            <a:off x="2936500" y="1028700"/>
            <a:ext cx="140943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000"/>
              <a:buFont typeface="Arial"/>
              <a:buNone/>
            </a:pPr>
            <a:r>
              <a:rPr lang="en-US" sz="7000">
                <a:solidFill>
                  <a:srgbClr val="0E2C4B"/>
                </a:solidFill>
              </a:rPr>
              <a:t>SVM-RBF </a:t>
            </a:r>
            <a:r>
              <a:rPr lang="en-US" sz="4000">
                <a:solidFill>
                  <a:srgbClr val="0E2C4B"/>
                </a:solidFill>
              </a:rPr>
              <a:t>(Performance)</a:t>
            </a:r>
            <a:endParaRPr b="0" i="0" sz="7000" u="none" cap="none" strike="noStrike">
              <a:solidFill>
                <a:srgbClr val="0E2C4B"/>
              </a:solidFill>
              <a:latin typeface="Arial"/>
              <a:ea typeface="Arial"/>
              <a:cs typeface="Arial"/>
              <a:sym typeface="Arial"/>
            </a:endParaRPr>
          </a:p>
        </p:txBody>
      </p:sp>
      <p:sp>
        <p:nvSpPr>
          <p:cNvPr id="801" name="Google Shape;801;gf32ed87d32_0_692"/>
          <p:cNvSpPr txBox="1"/>
          <p:nvPr/>
        </p:nvSpPr>
        <p:spPr>
          <a:xfrm>
            <a:off x="1856400" y="3088800"/>
            <a:ext cx="5573100" cy="4297800"/>
          </a:xfrm>
          <a:prstGeom prst="rect">
            <a:avLst/>
          </a:prstGeom>
          <a:noFill/>
          <a:ln>
            <a:noFill/>
          </a:ln>
        </p:spPr>
        <p:txBody>
          <a:bodyPr anchorCtr="0" anchor="t" bIns="0" lIns="0" spcFirstLastPara="1" rIns="0" wrap="square" tIns="0">
            <a:spAutoFit/>
          </a:bodyPr>
          <a:lstStyle/>
          <a:p>
            <a:pPr indent="457200" lvl="0" marL="0" rtl="0" algn="l">
              <a:lnSpc>
                <a:spcPct val="135714"/>
              </a:lnSpc>
              <a:spcBef>
                <a:spcPts val="0"/>
              </a:spcBef>
              <a:spcAft>
                <a:spcPts val="0"/>
              </a:spcAft>
              <a:buNone/>
            </a:pPr>
            <a:r>
              <a:rPr lang="en-US" sz="3000">
                <a:solidFill>
                  <a:srgbClr val="008000"/>
                </a:solidFill>
                <a:latin typeface="Courier New"/>
                <a:ea typeface="Courier New"/>
                <a:cs typeface="Courier New"/>
                <a:sym typeface="Courier New"/>
              </a:rPr>
              <a:t># Training Performance</a:t>
            </a:r>
            <a:endParaRPr sz="3000">
              <a:solidFill>
                <a:srgbClr val="212121"/>
              </a:solidFill>
              <a:latin typeface="Courier New"/>
              <a:ea typeface="Courier New"/>
              <a:cs typeface="Courier New"/>
              <a:sym typeface="Courier New"/>
            </a:endParaRPr>
          </a:p>
          <a:p>
            <a:pPr indent="0" lvl="0" marL="45720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Accuracy   : 87.78 %</a:t>
            </a:r>
            <a:endParaRPr sz="3000">
              <a:solidFill>
                <a:srgbClr val="212121"/>
              </a:solidFill>
              <a:latin typeface="Courier New"/>
              <a:ea typeface="Courier New"/>
              <a:cs typeface="Courier New"/>
              <a:sym typeface="Courier New"/>
            </a:endParaRPr>
          </a:p>
          <a:p>
            <a:pPr indent="0" lvl="0" marL="45720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Precision  : 70.73 %</a:t>
            </a:r>
            <a:endParaRPr sz="3000">
              <a:solidFill>
                <a:srgbClr val="212121"/>
              </a:solidFill>
              <a:latin typeface="Courier New"/>
              <a:ea typeface="Courier New"/>
              <a:cs typeface="Courier New"/>
              <a:sym typeface="Courier New"/>
            </a:endParaRPr>
          </a:p>
          <a:p>
            <a:pPr indent="0" lvl="0" marL="45720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Recall     : 68.56 %</a:t>
            </a:r>
            <a:endParaRPr sz="3000">
              <a:solidFill>
                <a:srgbClr val="212121"/>
              </a:solidFill>
              <a:latin typeface="Courier New"/>
              <a:ea typeface="Courier New"/>
              <a:cs typeface="Courier New"/>
              <a:sym typeface="Courier New"/>
            </a:endParaRPr>
          </a:p>
          <a:p>
            <a:pPr indent="0" lvl="0" marL="45720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Specificity: 92.71 %</a:t>
            </a:r>
            <a:endParaRPr sz="3000">
              <a:solidFill>
                <a:srgbClr val="212121"/>
              </a:solidFill>
              <a:latin typeface="Courier New"/>
              <a:ea typeface="Courier New"/>
              <a:cs typeface="Courier New"/>
              <a:sym typeface="Courier New"/>
            </a:endParaRPr>
          </a:p>
          <a:p>
            <a:pPr indent="0" lvl="0" marL="45720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NPV        : 91.99 %</a:t>
            </a:r>
            <a:endParaRPr sz="3000">
              <a:solidFill>
                <a:srgbClr val="212121"/>
              </a:solidFill>
              <a:latin typeface="Courier New"/>
              <a:ea typeface="Courier New"/>
              <a:cs typeface="Courier New"/>
              <a:sym typeface="Courier New"/>
            </a:endParaRPr>
          </a:p>
          <a:p>
            <a:pPr indent="0" lvl="0" marL="457200" marR="0" rtl="0" algn="l">
              <a:lnSpc>
                <a:spcPct val="115000"/>
              </a:lnSpc>
              <a:spcBef>
                <a:spcPts val="0"/>
              </a:spcBef>
              <a:spcAft>
                <a:spcPts val="0"/>
              </a:spcAft>
              <a:buNone/>
            </a:pPr>
            <a:r>
              <a:t/>
            </a:r>
            <a:endParaRPr sz="2000">
              <a:solidFill>
                <a:srgbClr val="212121"/>
              </a:solidFill>
              <a:highlight>
                <a:srgbClr val="FFFFFF"/>
              </a:highlight>
              <a:latin typeface="Courier New"/>
              <a:ea typeface="Courier New"/>
              <a:cs typeface="Courier New"/>
              <a:sym typeface="Courier New"/>
            </a:endParaRPr>
          </a:p>
          <a:p>
            <a:pPr indent="0" lvl="0" marL="457200" marR="0" rtl="0" algn="l">
              <a:lnSpc>
                <a:spcPct val="115000"/>
              </a:lnSpc>
              <a:spcBef>
                <a:spcPts val="0"/>
              </a:spcBef>
              <a:spcAft>
                <a:spcPts val="0"/>
              </a:spcAft>
              <a:buNone/>
            </a:pPr>
            <a:r>
              <a:t/>
            </a:r>
            <a:endParaRPr sz="2000">
              <a:solidFill>
                <a:srgbClr val="212121"/>
              </a:solidFill>
              <a:highlight>
                <a:srgbClr val="FFFFFF"/>
              </a:highlight>
              <a:latin typeface="Courier New"/>
              <a:ea typeface="Courier New"/>
              <a:cs typeface="Courier New"/>
              <a:sym typeface="Courier New"/>
            </a:endParaRPr>
          </a:p>
          <a:p>
            <a:pPr indent="0" lvl="0" marL="457200" marR="0" rtl="0" algn="l">
              <a:lnSpc>
                <a:spcPct val="115000"/>
              </a:lnSpc>
              <a:spcBef>
                <a:spcPts val="0"/>
              </a:spcBef>
              <a:spcAft>
                <a:spcPts val="0"/>
              </a:spcAft>
              <a:buNone/>
            </a:pPr>
            <a:r>
              <a:t/>
            </a:r>
            <a:endParaRPr sz="2000">
              <a:solidFill>
                <a:srgbClr val="212121"/>
              </a:solidFill>
              <a:highlight>
                <a:srgbClr val="FFFFFF"/>
              </a:highlight>
              <a:latin typeface="Courier New"/>
              <a:ea typeface="Courier New"/>
              <a:cs typeface="Courier New"/>
              <a:sym typeface="Courier New"/>
            </a:endParaRPr>
          </a:p>
        </p:txBody>
      </p:sp>
      <p:sp>
        <p:nvSpPr>
          <p:cNvPr id="802" name="Google Shape;802;gf32ed87d32_0_692"/>
          <p:cNvSpPr txBox="1"/>
          <p:nvPr/>
        </p:nvSpPr>
        <p:spPr>
          <a:xfrm>
            <a:off x="10765150" y="3012000"/>
            <a:ext cx="6951600" cy="330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3000">
                <a:solidFill>
                  <a:srgbClr val="008000"/>
                </a:solidFill>
                <a:latin typeface="Courier New"/>
                <a:ea typeface="Courier New"/>
                <a:cs typeface="Courier New"/>
                <a:sym typeface="Courier New"/>
              </a:rPr>
              <a:t># Testing Performance</a:t>
            </a:r>
            <a:endParaRPr sz="3000">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latin typeface="Courier New"/>
                <a:ea typeface="Courier New"/>
                <a:cs typeface="Courier New"/>
                <a:sym typeface="Courier New"/>
              </a:rPr>
              <a:t>Accuracy   : 83.3 %</a:t>
            </a:r>
            <a:endParaRPr sz="3000">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latin typeface="Courier New"/>
                <a:ea typeface="Courier New"/>
                <a:cs typeface="Courier New"/>
                <a:sym typeface="Courier New"/>
              </a:rPr>
              <a:t>Precision  : 58.67 %</a:t>
            </a:r>
            <a:endParaRPr sz="3000">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latin typeface="Courier New"/>
                <a:ea typeface="Courier New"/>
                <a:cs typeface="Courier New"/>
                <a:sym typeface="Courier New"/>
              </a:rPr>
              <a:t>Recall     : 57.21 %</a:t>
            </a:r>
            <a:endParaRPr sz="3000">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latin typeface="Courier New"/>
                <a:ea typeface="Courier New"/>
                <a:cs typeface="Courier New"/>
                <a:sym typeface="Courier New"/>
              </a:rPr>
              <a:t>Specificity: 89.86 %</a:t>
            </a:r>
            <a:endParaRPr sz="3000">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latin typeface="Courier New"/>
                <a:ea typeface="Courier New"/>
                <a:cs typeface="Courier New"/>
                <a:sym typeface="Courier New"/>
              </a:rPr>
              <a:t>NPV        : 89.3 %</a:t>
            </a:r>
            <a:endParaRPr sz="3000">
              <a:latin typeface="Courier New"/>
              <a:ea typeface="Courier New"/>
              <a:cs typeface="Courier New"/>
              <a:sym typeface="Courier New"/>
            </a:endParaRPr>
          </a:p>
        </p:txBody>
      </p:sp>
      <p:sp>
        <p:nvSpPr>
          <p:cNvPr id="803" name="Google Shape;803;gf32ed87d32_0_692"/>
          <p:cNvSpPr txBox="1"/>
          <p:nvPr/>
        </p:nvSpPr>
        <p:spPr>
          <a:xfrm>
            <a:off x="1856400" y="7119625"/>
            <a:ext cx="12917100" cy="6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950">
                <a:solidFill>
                  <a:srgbClr val="0E2C4B"/>
                </a:solidFill>
              </a:rPr>
              <a:t>Catatan: Nilai parameter Gamma = 0.1 dan C = 150</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pic>
        <p:nvPicPr>
          <p:cNvPr id="808" name="Google Shape;808;gf32ed87d32_0_702"/>
          <p:cNvPicPr preferRelativeResize="0"/>
          <p:nvPr/>
        </p:nvPicPr>
        <p:blipFill rotWithShape="1">
          <a:blip r:embed="rId3">
            <a:alphaModFix/>
          </a:blip>
          <a:srcRect b="0" l="0" r="0" t="0"/>
          <a:stretch/>
        </p:blipFill>
        <p:spPr>
          <a:xfrm>
            <a:off x="343550" y="198550"/>
            <a:ext cx="2431426" cy="1803874"/>
          </a:xfrm>
          <a:prstGeom prst="rect">
            <a:avLst/>
          </a:prstGeom>
          <a:noFill/>
          <a:ln>
            <a:noFill/>
          </a:ln>
        </p:spPr>
      </p:pic>
      <p:sp>
        <p:nvSpPr>
          <p:cNvPr id="809" name="Google Shape;809;gf32ed87d32_0_702"/>
          <p:cNvSpPr txBox="1"/>
          <p:nvPr/>
        </p:nvSpPr>
        <p:spPr>
          <a:xfrm>
            <a:off x="2936500" y="1028700"/>
            <a:ext cx="140943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000"/>
              <a:buFont typeface="Arial"/>
              <a:buNone/>
            </a:pPr>
            <a:r>
              <a:rPr lang="en-US" sz="7000">
                <a:solidFill>
                  <a:srgbClr val="0E2C4B"/>
                </a:solidFill>
              </a:rPr>
              <a:t>XGBoost </a:t>
            </a:r>
            <a:r>
              <a:rPr lang="en-US" sz="4000">
                <a:solidFill>
                  <a:srgbClr val="0E2C4B"/>
                </a:solidFill>
              </a:rPr>
              <a:t>(Data Preprocessing)</a:t>
            </a:r>
            <a:endParaRPr b="0" i="0" sz="4000" u="none" cap="none" strike="noStrike">
              <a:solidFill>
                <a:srgbClr val="0E2C4B"/>
              </a:solidFill>
              <a:latin typeface="Arial"/>
              <a:ea typeface="Arial"/>
              <a:cs typeface="Arial"/>
              <a:sym typeface="Arial"/>
            </a:endParaRPr>
          </a:p>
        </p:txBody>
      </p:sp>
      <p:sp>
        <p:nvSpPr>
          <p:cNvPr id="810" name="Google Shape;810;gf32ed87d32_0_702"/>
          <p:cNvSpPr txBox="1"/>
          <p:nvPr/>
        </p:nvSpPr>
        <p:spPr>
          <a:xfrm>
            <a:off x="790750" y="3654275"/>
            <a:ext cx="16708800" cy="4109400"/>
          </a:xfrm>
          <a:prstGeom prst="rect">
            <a:avLst/>
          </a:prstGeom>
          <a:noFill/>
          <a:ln>
            <a:noFill/>
          </a:ln>
        </p:spPr>
        <p:txBody>
          <a:bodyPr anchorCtr="0" anchor="t" bIns="0" lIns="0" spcFirstLastPara="1" rIns="0" wrap="square" tIns="0">
            <a:spAutoFit/>
          </a:bodyPr>
          <a:lstStyle/>
          <a:p>
            <a:pPr indent="-415925" lvl="0" marL="457200" marR="0" rtl="0" algn="l">
              <a:lnSpc>
                <a:spcPct val="115000"/>
              </a:lnSpc>
              <a:spcBef>
                <a:spcPts val="0"/>
              </a:spcBef>
              <a:spcAft>
                <a:spcPts val="0"/>
              </a:spcAft>
              <a:buClr>
                <a:srgbClr val="0E2C4B"/>
              </a:buClr>
              <a:buSzPts val="2950"/>
              <a:buAutoNum type="arabicPeriod"/>
            </a:pPr>
            <a:r>
              <a:rPr lang="en-US" sz="2950">
                <a:solidFill>
                  <a:srgbClr val="0E2C4B"/>
                </a:solidFill>
              </a:rPr>
              <a:t>One Hot Encoder untuk Fitur Gender dan Geography</a:t>
            </a:r>
            <a:endParaRPr sz="2950">
              <a:solidFill>
                <a:srgbClr val="0E2C4B"/>
              </a:solidFill>
            </a:endParaRPr>
          </a:p>
          <a:p>
            <a:pPr indent="-415925" lvl="0" marL="457200" marR="0" rtl="0" algn="l">
              <a:lnSpc>
                <a:spcPct val="115000"/>
              </a:lnSpc>
              <a:spcBef>
                <a:spcPts val="0"/>
              </a:spcBef>
              <a:spcAft>
                <a:spcPts val="0"/>
              </a:spcAft>
              <a:buClr>
                <a:srgbClr val="0E2C4B"/>
              </a:buClr>
              <a:buSzPts val="2950"/>
              <a:buAutoNum type="arabicPeriod"/>
            </a:pPr>
            <a:r>
              <a:rPr lang="en-US" sz="2950">
                <a:solidFill>
                  <a:srgbClr val="0E2C4B"/>
                </a:solidFill>
              </a:rPr>
              <a:t>Membagi data input (X) dan target (y):</a:t>
            </a:r>
            <a:endParaRPr sz="2950">
              <a:solidFill>
                <a:srgbClr val="0E2C4B"/>
              </a:solidFill>
            </a:endParaRPr>
          </a:p>
          <a:p>
            <a:pPr indent="0" lvl="0" marL="457200" marR="0" rtl="0" algn="l">
              <a:lnSpc>
                <a:spcPct val="115000"/>
              </a:lnSpc>
              <a:spcBef>
                <a:spcPts val="0"/>
              </a:spcBef>
              <a:spcAft>
                <a:spcPts val="0"/>
              </a:spcAft>
              <a:buNone/>
            </a:pPr>
            <a:r>
              <a:rPr lang="en-US" sz="2950">
                <a:solidFill>
                  <a:srgbClr val="0E2C4B"/>
                </a:solidFill>
              </a:rPr>
              <a:t>X = CreditScore, Age, Balance, NumOfProducts, IsActiveMember, Gender, Geography</a:t>
            </a:r>
            <a:endParaRPr sz="2950">
              <a:solidFill>
                <a:srgbClr val="0E2C4B"/>
              </a:solidFill>
            </a:endParaRPr>
          </a:p>
          <a:p>
            <a:pPr indent="0" lvl="0" marL="457200" marR="0" rtl="0" algn="l">
              <a:lnSpc>
                <a:spcPct val="115000"/>
              </a:lnSpc>
              <a:spcBef>
                <a:spcPts val="0"/>
              </a:spcBef>
              <a:spcAft>
                <a:spcPts val="0"/>
              </a:spcAft>
              <a:buNone/>
            </a:pPr>
            <a:r>
              <a:rPr lang="en-US" sz="2950">
                <a:solidFill>
                  <a:srgbClr val="0E2C4B"/>
                </a:solidFill>
              </a:rPr>
              <a:t>y = Exited</a:t>
            </a:r>
            <a:endParaRPr sz="2950">
              <a:solidFill>
                <a:srgbClr val="0E2C4B"/>
              </a:solidFill>
            </a:endParaRPr>
          </a:p>
          <a:p>
            <a:pPr indent="-415925" lvl="0" marL="457200" marR="0" rtl="0" algn="l">
              <a:lnSpc>
                <a:spcPct val="115000"/>
              </a:lnSpc>
              <a:spcBef>
                <a:spcPts val="0"/>
              </a:spcBef>
              <a:spcAft>
                <a:spcPts val="0"/>
              </a:spcAft>
              <a:buClr>
                <a:srgbClr val="0E2C4B"/>
              </a:buClr>
              <a:buSzPts val="2950"/>
              <a:buAutoNum type="arabicPeriod"/>
            </a:pPr>
            <a:r>
              <a:rPr lang="en-US" sz="2950">
                <a:solidFill>
                  <a:srgbClr val="0E2C4B"/>
                </a:solidFill>
              </a:rPr>
              <a:t>Train Test Split</a:t>
            </a:r>
            <a:endParaRPr sz="2950">
              <a:solidFill>
                <a:srgbClr val="0E2C4B"/>
              </a:solidFill>
            </a:endParaRPr>
          </a:p>
          <a:p>
            <a:pPr indent="-415925" lvl="0" marL="457200" marR="0" rtl="0" algn="l">
              <a:lnSpc>
                <a:spcPct val="115000"/>
              </a:lnSpc>
              <a:spcBef>
                <a:spcPts val="0"/>
              </a:spcBef>
              <a:spcAft>
                <a:spcPts val="0"/>
              </a:spcAft>
              <a:buClr>
                <a:srgbClr val="0E2C4B"/>
              </a:buClr>
              <a:buSzPts val="2950"/>
              <a:buAutoNum type="arabicPeriod"/>
            </a:pPr>
            <a:r>
              <a:rPr lang="en-US" sz="2950">
                <a:solidFill>
                  <a:srgbClr val="0E2C4B"/>
                </a:solidFill>
              </a:rPr>
              <a:t>Standard Scaling</a:t>
            </a:r>
            <a:endParaRPr sz="2950">
              <a:solidFill>
                <a:srgbClr val="0E2C4B"/>
              </a:solidFill>
            </a:endParaRPr>
          </a:p>
          <a:p>
            <a:pPr indent="-415925" lvl="0" marL="457200" marR="0" rtl="0" algn="l">
              <a:lnSpc>
                <a:spcPct val="115000"/>
              </a:lnSpc>
              <a:spcBef>
                <a:spcPts val="0"/>
              </a:spcBef>
              <a:spcAft>
                <a:spcPts val="0"/>
              </a:spcAft>
              <a:buClr>
                <a:srgbClr val="0E2C4B"/>
              </a:buClr>
              <a:buSzPts val="2950"/>
              <a:buAutoNum type="arabicPeriod"/>
            </a:pPr>
            <a:r>
              <a:rPr lang="en-US" sz="2950">
                <a:solidFill>
                  <a:srgbClr val="0E2C4B"/>
                </a:solidFill>
              </a:rPr>
              <a:t>Balancing Dataset</a:t>
            </a:r>
            <a:endParaRPr sz="2950">
              <a:solidFill>
                <a:srgbClr val="0E2C4B"/>
              </a:solidFill>
            </a:endParaRPr>
          </a:p>
          <a:p>
            <a:pPr indent="0" lvl="0" marL="457200" marR="0" rtl="0" algn="l">
              <a:lnSpc>
                <a:spcPct val="115000"/>
              </a:lnSpc>
              <a:spcBef>
                <a:spcPts val="0"/>
              </a:spcBef>
              <a:spcAft>
                <a:spcPts val="0"/>
              </a:spcAft>
              <a:buNone/>
            </a:pPr>
            <a:r>
              <a:rPr lang="en-US" sz="2950">
                <a:solidFill>
                  <a:srgbClr val="0E2C4B"/>
                </a:solidFill>
              </a:rPr>
              <a:t>undersampling sebanyak 50% lalu oversampling SMOTE sebanyak 100%</a:t>
            </a:r>
            <a:endParaRPr sz="2950">
              <a:solidFill>
                <a:srgbClr val="0E2C4B"/>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gf32ed87d32_0_708"/>
          <p:cNvSpPr/>
          <p:nvPr/>
        </p:nvSpPr>
        <p:spPr>
          <a:xfrm>
            <a:off x="10497125" y="3083300"/>
            <a:ext cx="5802300" cy="347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gf32ed87d32_0_708"/>
          <p:cNvSpPr/>
          <p:nvPr/>
        </p:nvSpPr>
        <p:spPr>
          <a:xfrm>
            <a:off x="1991800" y="3083300"/>
            <a:ext cx="5802300" cy="347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7" name="Google Shape;817;gf32ed87d32_0_708"/>
          <p:cNvPicPr preferRelativeResize="0"/>
          <p:nvPr/>
        </p:nvPicPr>
        <p:blipFill rotWithShape="1">
          <a:blip r:embed="rId3">
            <a:alphaModFix/>
          </a:blip>
          <a:srcRect b="0" l="0" r="0" t="0"/>
          <a:stretch/>
        </p:blipFill>
        <p:spPr>
          <a:xfrm>
            <a:off x="343550" y="198550"/>
            <a:ext cx="2431426" cy="1803874"/>
          </a:xfrm>
          <a:prstGeom prst="rect">
            <a:avLst/>
          </a:prstGeom>
          <a:noFill/>
          <a:ln>
            <a:noFill/>
          </a:ln>
        </p:spPr>
      </p:pic>
      <p:sp>
        <p:nvSpPr>
          <p:cNvPr id="818" name="Google Shape;818;gf32ed87d32_0_708"/>
          <p:cNvSpPr txBox="1"/>
          <p:nvPr/>
        </p:nvSpPr>
        <p:spPr>
          <a:xfrm>
            <a:off x="2936500" y="1028700"/>
            <a:ext cx="14094300" cy="10776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SzPts val="7000"/>
              <a:buFont typeface="Arial"/>
              <a:buNone/>
            </a:pPr>
            <a:r>
              <a:rPr lang="en-US" sz="7000">
                <a:solidFill>
                  <a:srgbClr val="0E2C4B"/>
                </a:solidFill>
              </a:rPr>
              <a:t>XGBoost </a:t>
            </a:r>
            <a:r>
              <a:rPr lang="en-US" sz="4000">
                <a:solidFill>
                  <a:srgbClr val="0E2C4B"/>
                </a:solidFill>
              </a:rPr>
              <a:t>(Performance)</a:t>
            </a:r>
            <a:endParaRPr b="0" i="0" sz="7000" u="none" cap="none" strike="noStrike">
              <a:solidFill>
                <a:srgbClr val="0E2C4B"/>
              </a:solidFill>
              <a:latin typeface="Arial"/>
              <a:ea typeface="Arial"/>
              <a:cs typeface="Arial"/>
              <a:sym typeface="Arial"/>
            </a:endParaRPr>
          </a:p>
        </p:txBody>
      </p:sp>
      <p:sp>
        <p:nvSpPr>
          <p:cNvPr id="819" name="Google Shape;819;gf32ed87d32_0_708"/>
          <p:cNvSpPr txBox="1"/>
          <p:nvPr/>
        </p:nvSpPr>
        <p:spPr>
          <a:xfrm>
            <a:off x="1856400" y="3088800"/>
            <a:ext cx="5573100" cy="3943800"/>
          </a:xfrm>
          <a:prstGeom prst="rect">
            <a:avLst/>
          </a:prstGeom>
          <a:noFill/>
          <a:ln>
            <a:noFill/>
          </a:ln>
        </p:spPr>
        <p:txBody>
          <a:bodyPr anchorCtr="0" anchor="t" bIns="0" lIns="0" spcFirstLastPara="1" rIns="0" wrap="square" tIns="0">
            <a:spAutoFit/>
          </a:bodyPr>
          <a:lstStyle/>
          <a:p>
            <a:pPr indent="457200" lvl="0" marL="0" rtl="0" algn="l">
              <a:lnSpc>
                <a:spcPct val="135714"/>
              </a:lnSpc>
              <a:spcBef>
                <a:spcPts val="0"/>
              </a:spcBef>
              <a:spcAft>
                <a:spcPts val="0"/>
              </a:spcAft>
              <a:buClr>
                <a:schemeClr val="dk1"/>
              </a:buClr>
              <a:buSzPts val="1100"/>
              <a:buFont typeface="Arial"/>
              <a:buNone/>
            </a:pPr>
            <a:r>
              <a:rPr lang="en-US" sz="3000">
                <a:solidFill>
                  <a:srgbClr val="008000"/>
                </a:solidFill>
                <a:latin typeface="Courier New"/>
                <a:ea typeface="Courier New"/>
                <a:cs typeface="Courier New"/>
                <a:sym typeface="Courier New"/>
              </a:rPr>
              <a:t># Training Performance</a:t>
            </a:r>
            <a:endParaRPr sz="3000">
              <a:solidFill>
                <a:srgbClr val="212121"/>
              </a:solidFill>
              <a:latin typeface="Courier New"/>
              <a:ea typeface="Courier New"/>
              <a:cs typeface="Courier New"/>
              <a:sym typeface="Courier New"/>
            </a:endParaRPr>
          </a:p>
          <a:p>
            <a:pPr indent="0" lvl="0" marL="45720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Accuracy   : 91.8 %</a:t>
            </a:r>
            <a:endParaRPr sz="3000">
              <a:solidFill>
                <a:srgbClr val="212121"/>
              </a:solidFill>
              <a:latin typeface="Courier New"/>
              <a:ea typeface="Courier New"/>
              <a:cs typeface="Courier New"/>
              <a:sym typeface="Courier New"/>
            </a:endParaRPr>
          </a:p>
          <a:p>
            <a:pPr indent="0" lvl="0" marL="45720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Precision  : 91.55 %</a:t>
            </a:r>
            <a:endParaRPr sz="3000">
              <a:solidFill>
                <a:srgbClr val="212121"/>
              </a:solidFill>
              <a:latin typeface="Courier New"/>
              <a:ea typeface="Courier New"/>
              <a:cs typeface="Courier New"/>
              <a:sym typeface="Courier New"/>
            </a:endParaRPr>
          </a:p>
          <a:p>
            <a:pPr indent="0" lvl="0" marL="45720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Recall     : 92.11 %</a:t>
            </a:r>
            <a:endParaRPr sz="3000">
              <a:solidFill>
                <a:srgbClr val="212121"/>
              </a:solidFill>
              <a:latin typeface="Courier New"/>
              <a:ea typeface="Courier New"/>
              <a:cs typeface="Courier New"/>
              <a:sym typeface="Courier New"/>
            </a:endParaRPr>
          </a:p>
          <a:p>
            <a:pPr indent="0" lvl="0" marL="45720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Specificity: 91.5 %</a:t>
            </a:r>
            <a:endParaRPr sz="3000">
              <a:solidFill>
                <a:srgbClr val="212121"/>
              </a:solidFill>
              <a:latin typeface="Courier New"/>
              <a:ea typeface="Courier New"/>
              <a:cs typeface="Courier New"/>
              <a:sym typeface="Courier New"/>
            </a:endParaRPr>
          </a:p>
          <a:p>
            <a:pPr indent="0" lvl="0" marL="45720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NPV        : 92.06 %</a:t>
            </a:r>
            <a:endParaRPr sz="2000">
              <a:solidFill>
                <a:srgbClr val="212121"/>
              </a:solidFill>
              <a:highlight>
                <a:srgbClr val="FFFFFF"/>
              </a:highlight>
              <a:latin typeface="Courier New"/>
              <a:ea typeface="Courier New"/>
              <a:cs typeface="Courier New"/>
              <a:sym typeface="Courier New"/>
            </a:endParaRPr>
          </a:p>
          <a:p>
            <a:pPr indent="0" lvl="0" marL="457200" marR="0" rtl="0" algn="l">
              <a:lnSpc>
                <a:spcPct val="115000"/>
              </a:lnSpc>
              <a:spcBef>
                <a:spcPts val="0"/>
              </a:spcBef>
              <a:spcAft>
                <a:spcPts val="0"/>
              </a:spcAft>
              <a:buNone/>
            </a:pPr>
            <a:r>
              <a:t/>
            </a:r>
            <a:endParaRPr sz="2000">
              <a:solidFill>
                <a:srgbClr val="212121"/>
              </a:solidFill>
              <a:highlight>
                <a:srgbClr val="FFFFFF"/>
              </a:highlight>
              <a:latin typeface="Courier New"/>
              <a:ea typeface="Courier New"/>
              <a:cs typeface="Courier New"/>
              <a:sym typeface="Courier New"/>
            </a:endParaRPr>
          </a:p>
          <a:p>
            <a:pPr indent="0" lvl="0" marL="457200" marR="0" rtl="0" algn="l">
              <a:lnSpc>
                <a:spcPct val="115000"/>
              </a:lnSpc>
              <a:spcBef>
                <a:spcPts val="0"/>
              </a:spcBef>
              <a:spcAft>
                <a:spcPts val="0"/>
              </a:spcAft>
              <a:buNone/>
            </a:pPr>
            <a:r>
              <a:t/>
            </a:r>
            <a:endParaRPr sz="2000">
              <a:solidFill>
                <a:srgbClr val="212121"/>
              </a:solidFill>
              <a:highlight>
                <a:srgbClr val="FFFFFF"/>
              </a:highlight>
              <a:latin typeface="Courier New"/>
              <a:ea typeface="Courier New"/>
              <a:cs typeface="Courier New"/>
              <a:sym typeface="Courier New"/>
            </a:endParaRPr>
          </a:p>
        </p:txBody>
      </p:sp>
      <p:sp>
        <p:nvSpPr>
          <p:cNvPr id="820" name="Google Shape;820;gf32ed87d32_0_708"/>
          <p:cNvSpPr txBox="1"/>
          <p:nvPr/>
        </p:nvSpPr>
        <p:spPr>
          <a:xfrm>
            <a:off x="10765150" y="3012000"/>
            <a:ext cx="6951600" cy="330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3000">
                <a:solidFill>
                  <a:srgbClr val="008000"/>
                </a:solidFill>
                <a:latin typeface="Courier New"/>
                <a:ea typeface="Courier New"/>
                <a:cs typeface="Courier New"/>
                <a:sym typeface="Courier New"/>
              </a:rPr>
              <a:t># Testing Performance</a:t>
            </a:r>
            <a:endParaRPr sz="3000">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latin typeface="Courier New"/>
                <a:ea typeface="Courier New"/>
                <a:cs typeface="Courier New"/>
                <a:sym typeface="Courier New"/>
              </a:rPr>
              <a:t>Accuracy   : 79.05 %</a:t>
            </a:r>
            <a:endParaRPr sz="3000">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latin typeface="Courier New"/>
                <a:ea typeface="Courier New"/>
                <a:cs typeface="Courier New"/>
                <a:sym typeface="Courier New"/>
              </a:rPr>
              <a:t>Precision  : 48.55 %</a:t>
            </a:r>
            <a:endParaRPr sz="3000">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latin typeface="Courier New"/>
                <a:ea typeface="Courier New"/>
                <a:cs typeface="Courier New"/>
                <a:sym typeface="Courier New"/>
              </a:rPr>
              <a:t>Recall     : 70.65 %</a:t>
            </a:r>
            <a:endParaRPr sz="3000">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latin typeface="Courier New"/>
                <a:ea typeface="Courier New"/>
                <a:cs typeface="Courier New"/>
                <a:sym typeface="Courier New"/>
              </a:rPr>
              <a:t>Specificity: 81.16 %</a:t>
            </a:r>
            <a:endParaRPr sz="3000">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latin typeface="Courier New"/>
                <a:ea typeface="Courier New"/>
                <a:cs typeface="Courier New"/>
                <a:sym typeface="Courier New"/>
              </a:rPr>
              <a:t>NPV        : 91.66 %</a:t>
            </a:r>
            <a:endParaRPr sz="3000">
              <a:latin typeface="Courier New"/>
              <a:ea typeface="Courier New"/>
              <a:cs typeface="Courier New"/>
              <a:sym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pic>
        <p:nvPicPr>
          <p:cNvPr id="825" name="Google Shape;825;gf32ed87d32_0_717"/>
          <p:cNvPicPr preferRelativeResize="0"/>
          <p:nvPr/>
        </p:nvPicPr>
        <p:blipFill rotWithShape="1">
          <a:blip r:embed="rId3">
            <a:alphaModFix/>
          </a:blip>
          <a:srcRect b="0" l="0" r="0" t="0"/>
          <a:stretch/>
        </p:blipFill>
        <p:spPr>
          <a:xfrm>
            <a:off x="343550" y="198550"/>
            <a:ext cx="2431426" cy="1803874"/>
          </a:xfrm>
          <a:prstGeom prst="rect">
            <a:avLst/>
          </a:prstGeom>
          <a:noFill/>
          <a:ln>
            <a:noFill/>
          </a:ln>
        </p:spPr>
      </p:pic>
      <p:sp>
        <p:nvSpPr>
          <p:cNvPr id="826" name="Google Shape;826;gf32ed87d32_0_717"/>
          <p:cNvSpPr txBox="1"/>
          <p:nvPr/>
        </p:nvSpPr>
        <p:spPr>
          <a:xfrm>
            <a:off x="962525" y="6194600"/>
            <a:ext cx="17004600" cy="36915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2800"/>
              <a:buFont typeface="Arial"/>
              <a:buNone/>
            </a:pPr>
            <a:r>
              <a:rPr lang="en-US" sz="2650">
                <a:solidFill>
                  <a:srgbClr val="0E2C4B"/>
                </a:solidFill>
              </a:rPr>
              <a:t>Nilai </a:t>
            </a:r>
            <a:r>
              <a:rPr b="1" lang="en-US" sz="2650">
                <a:solidFill>
                  <a:srgbClr val="0E2C4B"/>
                </a:solidFill>
              </a:rPr>
              <a:t>Accuracy</a:t>
            </a:r>
            <a:r>
              <a:rPr lang="en-US" sz="2650">
                <a:solidFill>
                  <a:srgbClr val="0E2C4B"/>
                </a:solidFill>
              </a:rPr>
              <a:t> merepresentasikan nilai prediksi True Negative dan True Positive. Artinya jumlah yang benar-benar stay (True Stay) dan jumlah yang benar-benar exit (True Exit) dapat dilihat diukur dari nilai akurasi ini.</a:t>
            </a:r>
            <a:endParaRPr sz="2650">
              <a:solidFill>
                <a:srgbClr val="0E2C4B"/>
              </a:solidFill>
            </a:endParaRPr>
          </a:p>
          <a:p>
            <a:pPr indent="0" lvl="0" marL="0" marR="0" rtl="0" algn="l">
              <a:lnSpc>
                <a:spcPct val="115000"/>
              </a:lnSpc>
              <a:spcBef>
                <a:spcPts val="0"/>
              </a:spcBef>
              <a:spcAft>
                <a:spcPts val="0"/>
              </a:spcAft>
              <a:buClr>
                <a:srgbClr val="000000"/>
              </a:buClr>
              <a:buSzPts val="2800"/>
              <a:buFont typeface="Arial"/>
              <a:buNone/>
            </a:pPr>
            <a:r>
              <a:t/>
            </a:r>
            <a:endParaRPr sz="2650">
              <a:solidFill>
                <a:srgbClr val="0E2C4B"/>
              </a:solidFill>
            </a:endParaRPr>
          </a:p>
          <a:p>
            <a:pPr indent="0" lvl="0" marL="0" marR="0" rtl="0" algn="l">
              <a:lnSpc>
                <a:spcPct val="115000"/>
              </a:lnSpc>
              <a:spcBef>
                <a:spcPts val="0"/>
              </a:spcBef>
              <a:spcAft>
                <a:spcPts val="0"/>
              </a:spcAft>
              <a:buClr>
                <a:srgbClr val="000000"/>
              </a:buClr>
              <a:buSzPts val="2800"/>
              <a:buFont typeface="Arial"/>
              <a:buNone/>
            </a:pPr>
            <a:r>
              <a:rPr lang="en-US" sz="2650">
                <a:solidFill>
                  <a:srgbClr val="0E2C4B"/>
                </a:solidFill>
              </a:rPr>
              <a:t>False Positive merepresentasikan jumlah customer yang exit, tetapi ternyata masih stay (False Exit).</a:t>
            </a:r>
            <a:endParaRPr sz="2650">
              <a:solidFill>
                <a:srgbClr val="0E2C4B"/>
              </a:solidFill>
            </a:endParaRPr>
          </a:p>
          <a:p>
            <a:pPr indent="0" lvl="0" marL="0" marR="0" rtl="0" algn="l">
              <a:lnSpc>
                <a:spcPct val="115000"/>
              </a:lnSpc>
              <a:spcBef>
                <a:spcPts val="0"/>
              </a:spcBef>
              <a:spcAft>
                <a:spcPts val="0"/>
              </a:spcAft>
              <a:buClr>
                <a:srgbClr val="000000"/>
              </a:buClr>
              <a:buSzPts val="2800"/>
              <a:buFont typeface="Arial"/>
              <a:buNone/>
            </a:pPr>
            <a:r>
              <a:rPr lang="en-US" sz="2650">
                <a:solidFill>
                  <a:srgbClr val="0E2C4B"/>
                </a:solidFill>
              </a:rPr>
              <a:t>Kita menginginkan hasil minimal untuk customer yang diprediksi </a:t>
            </a:r>
            <a:r>
              <a:rPr b="1" lang="en-US" sz="2650">
                <a:solidFill>
                  <a:srgbClr val="0E2C4B"/>
                </a:solidFill>
              </a:rPr>
              <a:t>Stay</a:t>
            </a:r>
            <a:r>
              <a:rPr lang="en-US" sz="2650">
                <a:solidFill>
                  <a:srgbClr val="0E2C4B"/>
                </a:solidFill>
              </a:rPr>
              <a:t> namun sebenarnya </a:t>
            </a:r>
            <a:r>
              <a:rPr b="1" lang="en-US" sz="2650">
                <a:solidFill>
                  <a:srgbClr val="0E2C4B"/>
                </a:solidFill>
              </a:rPr>
              <a:t>Exit</a:t>
            </a:r>
            <a:r>
              <a:rPr lang="en-US" sz="2650">
                <a:solidFill>
                  <a:srgbClr val="0E2C4B"/>
                </a:solidFill>
              </a:rPr>
              <a:t>, sehingga selain </a:t>
            </a:r>
            <a:r>
              <a:rPr b="1" lang="en-US" sz="2650">
                <a:solidFill>
                  <a:srgbClr val="0E2C4B"/>
                </a:solidFill>
              </a:rPr>
              <a:t>Accuracy</a:t>
            </a:r>
            <a:r>
              <a:rPr lang="en-US" sz="2650">
                <a:solidFill>
                  <a:srgbClr val="0E2C4B"/>
                </a:solidFill>
              </a:rPr>
              <a:t>, kita mempertimbangkan nilai </a:t>
            </a:r>
            <a:r>
              <a:rPr b="1" lang="en-US" sz="2650">
                <a:solidFill>
                  <a:srgbClr val="0E2C4B"/>
                </a:solidFill>
              </a:rPr>
              <a:t>Recall </a:t>
            </a:r>
            <a:r>
              <a:rPr lang="en-US" sz="2650">
                <a:solidFill>
                  <a:srgbClr val="0E2C4B"/>
                </a:solidFill>
              </a:rPr>
              <a:t>yang dapat menunjukkan False Negative. </a:t>
            </a:r>
            <a:r>
              <a:rPr b="1" lang="en-US" sz="2650">
                <a:solidFill>
                  <a:srgbClr val="0E2C4B"/>
                </a:solidFill>
              </a:rPr>
              <a:t>Semakin kecil False Negative maka semakin kecil pula customer yang diprediksi stay, tetapi ternyata exit</a:t>
            </a:r>
            <a:r>
              <a:rPr lang="en-US" sz="2650">
                <a:solidFill>
                  <a:srgbClr val="0E2C4B"/>
                </a:solidFill>
              </a:rPr>
              <a:t> (False Stay).</a:t>
            </a:r>
            <a:endParaRPr i="0" sz="2650" u="none" cap="none" strike="noStrike">
              <a:solidFill>
                <a:srgbClr val="000000"/>
              </a:solidFill>
            </a:endParaRPr>
          </a:p>
        </p:txBody>
      </p:sp>
      <p:sp>
        <p:nvSpPr>
          <p:cNvPr id="827" name="Google Shape;827;gf32ed87d32_0_717"/>
          <p:cNvSpPr txBox="1"/>
          <p:nvPr/>
        </p:nvSpPr>
        <p:spPr>
          <a:xfrm>
            <a:off x="2936500" y="1028700"/>
            <a:ext cx="140943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000"/>
              <a:buFont typeface="Arial"/>
              <a:buNone/>
            </a:pPr>
            <a:r>
              <a:rPr lang="en-US" sz="7000">
                <a:solidFill>
                  <a:srgbClr val="0E2C4B"/>
                </a:solidFill>
              </a:rPr>
              <a:t>Matriks Evaluasi</a:t>
            </a:r>
            <a:endParaRPr b="0" i="0" sz="7000" u="none" cap="none" strike="noStrike">
              <a:solidFill>
                <a:srgbClr val="0E2C4B"/>
              </a:solidFill>
              <a:latin typeface="Arial"/>
              <a:ea typeface="Arial"/>
              <a:cs typeface="Arial"/>
              <a:sym typeface="Arial"/>
            </a:endParaRPr>
          </a:p>
        </p:txBody>
      </p:sp>
      <p:graphicFrame>
        <p:nvGraphicFramePr>
          <p:cNvPr id="828" name="Google Shape;828;gf32ed87d32_0_717"/>
          <p:cNvGraphicFramePr/>
          <p:nvPr/>
        </p:nvGraphicFramePr>
        <p:xfrm>
          <a:off x="1074650" y="3273425"/>
          <a:ext cx="3000000" cy="3000000"/>
        </p:xfrm>
        <a:graphic>
          <a:graphicData uri="http://schemas.openxmlformats.org/drawingml/2006/table">
            <a:tbl>
              <a:tblPr>
                <a:noFill/>
                <a:tableStyleId>{0BC29FA7-F7FE-462C-A76C-6B5A4E5FF714}</a:tableStyleId>
              </a:tblPr>
              <a:tblGrid>
                <a:gridCol w="2448050"/>
                <a:gridCol w="2514750"/>
              </a:tblGrid>
              <a:tr h="1249650">
                <a:tc>
                  <a:txBody>
                    <a:bodyPr/>
                    <a:lstStyle/>
                    <a:p>
                      <a:pPr indent="0" lvl="0" marL="0" rtl="0" algn="ctr">
                        <a:spcBef>
                          <a:spcPts val="0"/>
                        </a:spcBef>
                        <a:spcAft>
                          <a:spcPts val="0"/>
                        </a:spcAft>
                        <a:buNone/>
                      </a:pPr>
                      <a:r>
                        <a:rPr lang="en-US" sz="3500"/>
                        <a:t>True Negative</a:t>
                      </a:r>
                      <a:endParaRPr sz="3500"/>
                    </a:p>
                  </a:txBody>
                  <a:tcPr marT="91425" marB="91425" marR="91425" marL="91425"/>
                </a:tc>
                <a:tc>
                  <a:txBody>
                    <a:bodyPr/>
                    <a:lstStyle/>
                    <a:p>
                      <a:pPr indent="0" lvl="0" marL="0" rtl="0" algn="ctr">
                        <a:spcBef>
                          <a:spcPts val="0"/>
                        </a:spcBef>
                        <a:spcAft>
                          <a:spcPts val="0"/>
                        </a:spcAft>
                        <a:buNone/>
                      </a:pPr>
                      <a:r>
                        <a:rPr lang="en-US" sz="3500"/>
                        <a:t>False Positive</a:t>
                      </a:r>
                      <a:endParaRPr sz="3500"/>
                    </a:p>
                  </a:txBody>
                  <a:tcPr marT="91425" marB="91425" marR="91425" marL="91425"/>
                </a:tc>
              </a:tr>
              <a:tr h="1249650">
                <a:tc>
                  <a:txBody>
                    <a:bodyPr/>
                    <a:lstStyle/>
                    <a:p>
                      <a:pPr indent="0" lvl="0" marL="0" rtl="0" algn="ctr">
                        <a:spcBef>
                          <a:spcPts val="0"/>
                        </a:spcBef>
                        <a:spcAft>
                          <a:spcPts val="0"/>
                        </a:spcAft>
                        <a:buNone/>
                      </a:pPr>
                      <a:r>
                        <a:rPr lang="en-US" sz="3500"/>
                        <a:t>False Negative</a:t>
                      </a:r>
                      <a:endParaRPr sz="3500"/>
                    </a:p>
                  </a:txBody>
                  <a:tcPr marT="91425" marB="91425" marR="91425" marL="91425"/>
                </a:tc>
                <a:tc>
                  <a:txBody>
                    <a:bodyPr/>
                    <a:lstStyle/>
                    <a:p>
                      <a:pPr indent="0" lvl="0" marL="0" rtl="0" algn="ctr">
                        <a:spcBef>
                          <a:spcPts val="0"/>
                        </a:spcBef>
                        <a:spcAft>
                          <a:spcPts val="0"/>
                        </a:spcAft>
                        <a:buNone/>
                      </a:pPr>
                      <a:r>
                        <a:rPr lang="en-US" sz="3500"/>
                        <a:t>True Positive</a:t>
                      </a:r>
                      <a:endParaRPr sz="3500"/>
                    </a:p>
                  </a:txBody>
                  <a:tcPr marT="91425" marB="91425" marR="91425" marL="91425"/>
                </a:tc>
              </a:tr>
            </a:tbl>
          </a:graphicData>
        </a:graphic>
      </p:graphicFrame>
      <p:sp>
        <p:nvSpPr>
          <p:cNvPr id="829" name="Google Shape;829;gf32ed87d32_0_717"/>
          <p:cNvSpPr txBox="1"/>
          <p:nvPr/>
        </p:nvSpPr>
        <p:spPr>
          <a:xfrm>
            <a:off x="2526525" y="2681600"/>
            <a:ext cx="2061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latin typeface="Calibri"/>
                <a:ea typeface="Calibri"/>
                <a:cs typeface="Calibri"/>
                <a:sym typeface="Calibri"/>
              </a:rPr>
              <a:t>Predicted</a:t>
            </a:r>
            <a:endParaRPr sz="2400">
              <a:latin typeface="Calibri"/>
              <a:ea typeface="Calibri"/>
              <a:cs typeface="Calibri"/>
              <a:sym typeface="Calibri"/>
            </a:endParaRPr>
          </a:p>
        </p:txBody>
      </p:sp>
      <p:sp>
        <p:nvSpPr>
          <p:cNvPr id="830" name="Google Shape;830;gf32ed87d32_0_717"/>
          <p:cNvSpPr txBox="1"/>
          <p:nvPr/>
        </p:nvSpPr>
        <p:spPr>
          <a:xfrm rot="-5400000">
            <a:off x="-224650" y="4276500"/>
            <a:ext cx="2061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latin typeface="Calibri"/>
                <a:ea typeface="Calibri"/>
                <a:cs typeface="Calibri"/>
                <a:sym typeface="Calibri"/>
              </a:rPr>
              <a:t>Actual</a:t>
            </a:r>
            <a:endParaRPr sz="2400">
              <a:latin typeface="Calibri"/>
              <a:ea typeface="Calibri"/>
              <a:cs typeface="Calibri"/>
              <a:sym typeface="Calibri"/>
            </a:endParaRPr>
          </a:p>
        </p:txBody>
      </p:sp>
      <p:graphicFrame>
        <p:nvGraphicFramePr>
          <p:cNvPr id="831" name="Google Shape;831;gf32ed87d32_0_717"/>
          <p:cNvGraphicFramePr/>
          <p:nvPr/>
        </p:nvGraphicFramePr>
        <p:xfrm>
          <a:off x="10752050" y="2740025"/>
          <a:ext cx="3000000" cy="3000000"/>
        </p:xfrm>
        <a:graphic>
          <a:graphicData uri="http://schemas.openxmlformats.org/drawingml/2006/table">
            <a:tbl>
              <a:tblPr>
                <a:noFill/>
                <a:tableStyleId>{0BC29FA7-F7FE-462C-A76C-6B5A4E5FF714}</a:tableStyleId>
              </a:tblPr>
              <a:tblGrid>
                <a:gridCol w="3278275"/>
                <a:gridCol w="3367625"/>
              </a:tblGrid>
              <a:tr h="579100">
                <a:tc>
                  <a:txBody>
                    <a:bodyPr/>
                    <a:lstStyle/>
                    <a:p>
                      <a:pPr indent="0" lvl="0" marL="0" rtl="0" algn="ctr">
                        <a:spcBef>
                          <a:spcPts val="0"/>
                        </a:spcBef>
                        <a:spcAft>
                          <a:spcPts val="0"/>
                        </a:spcAft>
                        <a:buNone/>
                      </a:pPr>
                      <a:r>
                        <a:rPr lang="en-US" sz="4600"/>
                        <a:t>True </a:t>
                      </a:r>
                      <a:endParaRPr sz="4600"/>
                    </a:p>
                    <a:p>
                      <a:pPr indent="0" lvl="0" marL="0" rtl="0" algn="ctr">
                        <a:spcBef>
                          <a:spcPts val="0"/>
                        </a:spcBef>
                        <a:spcAft>
                          <a:spcPts val="0"/>
                        </a:spcAft>
                        <a:buNone/>
                      </a:pPr>
                      <a:r>
                        <a:rPr lang="en-US" sz="4600"/>
                        <a:t>Stay</a:t>
                      </a:r>
                      <a:endParaRPr sz="4600"/>
                    </a:p>
                  </a:txBody>
                  <a:tcPr marT="91425" marB="91425" marR="91425" marL="91425">
                    <a:solidFill>
                      <a:srgbClr val="D9EAD3"/>
                    </a:solidFill>
                  </a:tcPr>
                </a:tc>
                <a:tc>
                  <a:txBody>
                    <a:bodyPr/>
                    <a:lstStyle/>
                    <a:p>
                      <a:pPr indent="0" lvl="0" marL="0" rtl="0" algn="ctr">
                        <a:spcBef>
                          <a:spcPts val="0"/>
                        </a:spcBef>
                        <a:spcAft>
                          <a:spcPts val="0"/>
                        </a:spcAft>
                        <a:buNone/>
                      </a:pPr>
                      <a:r>
                        <a:rPr lang="en-US" sz="4600"/>
                        <a:t>False</a:t>
                      </a:r>
                      <a:endParaRPr sz="4600"/>
                    </a:p>
                    <a:p>
                      <a:pPr indent="0" lvl="0" marL="0" rtl="0" algn="ctr">
                        <a:spcBef>
                          <a:spcPts val="0"/>
                        </a:spcBef>
                        <a:spcAft>
                          <a:spcPts val="0"/>
                        </a:spcAft>
                        <a:buNone/>
                      </a:pPr>
                      <a:r>
                        <a:rPr lang="en-US" sz="4600"/>
                        <a:t>Exit</a:t>
                      </a:r>
                      <a:endParaRPr sz="4600"/>
                    </a:p>
                  </a:txBody>
                  <a:tcPr marT="91425" marB="91425" marR="91425" marL="91425">
                    <a:solidFill>
                      <a:srgbClr val="F4CCCC"/>
                    </a:solidFill>
                  </a:tcPr>
                </a:tc>
              </a:tr>
              <a:tr h="579100">
                <a:tc>
                  <a:txBody>
                    <a:bodyPr/>
                    <a:lstStyle/>
                    <a:p>
                      <a:pPr indent="0" lvl="0" marL="0" rtl="0" algn="ctr">
                        <a:spcBef>
                          <a:spcPts val="0"/>
                        </a:spcBef>
                        <a:spcAft>
                          <a:spcPts val="0"/>
                        </a:spcAft>
                        <a:buNone/>
                      </a:pPr>
                      <a:r>
                        <a:rPr lang="en-US" sz="4600"/>
                        <a:t>False </a:t>
                      </a:r>
                      <a:endParaRPr sz="4600"/>
                    </a:p>
                    <a:p>
                      <a:pPr indent="0" lvl="0" marL="0" rtl="0" algn="ctr">
                        <a:spcBef>
                          <a:spcPts val="0"/>
                        </a:spcBef>
                        <a:spcAft>
                          <a:spcPts val="0"/>
                        </a:spcAft>
                        <a:buNone/>
                      </a:pPr>
                      <a:r>
                        <a:rPr lang="en-US" sz="4600"/>
                        <a:t>Stay</a:t>
                      </a:r>
                      <a:endParaRPr sz="4600"/>
                    </a:p>
                  </a:txBody>
                  <a:tcPr marT="91425" marB="91425" marR="91425" marL="91425">
                    <a:solidFill>
                      <a:srgbClr val="F4CCCC"/>
                    </a:solidFill>
                  </a:tcPr>
                </a:tc>
                <a:tc>
                  <a:txBody>
                    <a:bodyPr/>
                    <a:lstStyle/>
                    <a:p>
                      <a:pPr indent="0" lvl="0" marL="0" rtl="0" algn="ctr">
                        <a:spcBef>
                          <a:spcPts val="0"/>
                        </a:spcBef>
                        <a:spcAft>
                          <a:spcPts val="0"/>
                        </a:spcAft>
                        <a:buNone/>
                      </a:pPr>
                      <a:r>
                        <a:rPr lang="en-US" sz="4600"/>
                        <a:t>True</a:t>
                      </a:r>
                      <a:endParaRPr sz="4600"/>
                    </a:p>
                    <a:p>
                      <a:pPr indent="0" lvl="0" marL="0" rtl="0" algn="ctr">
                        <a:spcBef>
                          <a:spcPts val="0"/>
                        </a:spcBef>
                        <a:spcAft>
                          <a:spcPts val="0"/>
                        </a:spcAft>
                        <a:buNone/>
                      </a:pPr>
                      <a:r>
                        <a:rPr lang="en-US" sz="4600"/>
                        <a:t>Exit</a:t>
                      </a:r>
                      <a:endParaRPr sz="4600"/>
                    </a:p>
                  </a:txBody>
                  <a:tcPr marT="91425" marB="91425" marR="91425" marL="91425">
                    <a:solidFill>
                      <a:srgbClr val="D9EAD3"/>
                    </a:solidFill>
                  </a:tcPr>
                </a:tc>
              </a:tr>
            </a:tbl>
          </a:graphicData>
        </a:graphic>
      </p:graphicFrame>
      <p:sp>
        <p:nvSpPr>
          <p:cNvPr id="832" name="Google Shape;832;gf32ed87d32_0_717"/>
          <p:cNvSpPr txBox="1"/>
          <p:nvPr/>
        </p:nvSpPr>
        <p:spPr>
          <a:xfrm>
            <a:off x="12965925" y="2148200"/>
            <a:ext cx="2061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latin typeface="Calibri"/>
                <a:ea typeface="Calibri"/>
                <a:cs typeface="Calibri"/>
                <a:sym typeface="Calibri"/>
              </a:rPr>
              <a:t>Predicted</a:t>
            </a:r>
            <a:endParaRPr sz="2400">
              <a:latin typeface="Calibri"/>
              <a:ea typeface="Calibri"/>
              <a:cs typeface="Calibri"/>
              <a:sym typeface="Calibri"/>
            </a:endParaRPr>
          </a:p>
        </p:txBody>
      </p:sp>
      <p:sp>
        <p:nvSpPr>
          <p:cNvPr id="833" name="Google Shape;833;gf32ed87d32_0_717"/>
          <p:cNvSpPr txBox="1"/>
          <p:nvPr/>
        </p:nvSpPr>
        <p:spPr>
          <a:xfrm rot="-5400000">
            <a:off x="9452750" y="4047900"/>
            <a:ext cx="2061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latin typeface="Calibri"/>
                <a:ea typeface="Calibri"/>
                <a:cs typeface="Calibri"/>
                <a:sym typeface="Calibri"/>
              </a:rPr>
              <a:t>Actual</a:t>
            </a:r>
            <a:endParaRPr sz="2400">
              <a:latin typeface="Calibri"/>
              <a:ea typeface="Calibri"/>
              <a:cs typeface="Calibri"/>
              <a:sym typeface="Calibri"/>
            </a:endParaRPr>
          </a:p>
        </p:txBody>
      </p:sp>
      <p:cxnSp>
        <p:nvCxnSpPr>
          <p:cNvPr id="834" name="Google Shape;834;gf32ed87d32_0_717"/>
          <p:cNvCxnSpPr/>
          <p:nvPr/>
        </p:nvCxnSpPr>
        <p:spPr>
          <a:xfrm>
            <a:off x="6735050" y="4515075"/>
            <a:ext cx="2710200" cy="19200"/>
          </a:xfrm>
          <a:prstGeom prst="straightConnector1">
            <a:avLst/>
          </a:prstGeom>
          <a:noFill/>
          <a:ln cap="flat" cmpd="sng" w="38100">
            <a:solidFill>
              <a:schemeClr val="dk2"/>
            </a:solidFill>
            <a:prstDash val="dot"/>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pic>
        <p:nvPicPr>
          <p:cNvPr id="839" name="Google Shape;839;gf32ed87d32_0_730"/>
          <p:cNvPicPr preferRelativeResize="0"/>
          <p:nvPr/>
        </p:nvPicPr>
        <p:blipFill rotWithShape="1">
          <a:blip r:embed="rId3">
            <a:alphaModFix/>
          </a:blip>
          <a:srcRect b="0" l="0" r="0" t="0"/>
          <a:stretch/>
        </p:blipFill>
        <p:spPr>
          <a:xfrm>
            <a:off x="343550" y="198550"/>
            <a:ext cx="2431426" cy="1803874"/>
          </a:xfrm>
          <a:prstGeom prst="rect">
            <a:avLst/>
          </a:prstGeom>
          <a:noFill/>
          <a:ln>
            <a:noFill/>
          </a:ln>
        </p:spPr>
      </p:pic>
      <p:sp>
        <p:nvSpPr>
          <p:cNvPr id="840" name="Google Shape;840;gf32ed87d32_0_730"/>
          <p:cNvSpPr txBox="1"/>
          <p:nvPr/>
        </p:nvSpPr>
        <p:spPr>
          <a:xfrm>
            <a:off x="2936500" y="1028700"/>
            <a:ext cx="14094300" cy="1077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000"/>
              <a:buFont typeface="Arial"/>
              <a:buNone/>
            </a:pPr>
            <a:r>
              <a:rPr lang="en-US" sz="7000">
                <a:solidFill>
                  <a:srgbClr val="0E2C4B"/>
                </a:solidFill>
              </a:rPr>
              <a:t>Summary</a:t>
            </a:r>
            <a:endParaRPr b="0" i="0" sz="7000" u="none" cap="none" strike="noStrike">
              <a:solidFill>
                <a:srgbClr val="0E2C4B"/>
              </a:solidFill>
              <a:latin typeface="Arial"/>
              <a:ea typeface="Arial"/>
              <a:cs typeface="Arial"/>
              <a:sym typeface="Arial"/>
            </a:endParaRPr>
          </a:p>
        </p:txBody>
      </p:sp>
      <p:grpSp>
        <p:nvGrpSpPr>
          <p:cNvPr id="841" name="Google Shape;841;gf32ed87d32_0_730"/>
          <p:cNvGrpSpPr/>
          <p:nvPr/>
        </p:nvGrpSpPr>
        <p:grpSpPr>
          <a:xfrm>
            <a:off x="191150" y="3705725"/>
            <a:ext cx="6596675" cy="3475800"/>
            <a:chOff x="8589450" y="3636950"/>
            <a:chExt cx="6596675" cy="3475800"/>
          </a:xfrm>
        </p:grpSpPr>
        <p:sp>
          <p:nvSpPr>
            <p:cNvPr id="842" name="Google Shape;842;gf32ed87d32_0_730"/>
            <p:cNvSpPr/>
            <p:nvPr/>
          </p:nvSpPr>
          <p:spPr>
            <a:xfrm>
              <a:off x="8589450" y="3636950"/>
              <a:ext cx="5802300" cy="347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gf32ed87d32_0_730"/>
            <p:cNvSpPr txBox="1"/>
            <p:nvPr/>
          </p:nvSpPr>
          <p:spPr>
            <a:xfrm>
              <a:off x="9088925" y="3768500"/>
              <a:ext cx="6097200" cy="32127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None/>
              </a:pPr>
              <a:r>
                <a:rPr lang="en-US" sz="3000">
                  <a:solidFill>
                    <a:srgbClr val="008000"/>
                  </a:solidFill>
                  <a:latin typeface="Courier New"/>
                  <a:ea typeface="Courier New"/>
                  <a:cs typeface="Courier New"/>
                  <a:sym typeface="Courier New"/>
                </a:rPr>
                <a:t># Testing Performance</a:t>
              </a:r>
              <a:endParaRPr sz="3000">
                <a:solidFill>
                  <a:schemeClr val="accent5"/>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Accuracy   : 76.9 %</a:t>
              </a:r>
              <a:endParaRPr sz="3000">
                <a:solidFill>
                  <a:srgbClr val="212121"/>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Precision  : 43.59 %</a:t>
              </a:r>
              <a:endParaRPr sz="3000">
                <a:solidFill>
                  <a:srgbClr val="212121"/>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Recall     : 76.66 %</a:t>
              </a:r>
              <a:endParaRPr sz="3000">
                <a:solidFill>
                  <a:srgbClr val="212121"/>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Specificity: 76.96 %</a:t>
              </a:r>
              <a:endParaRPr sz="3000">
                <a:solidFill>
                  <a:srgbClr val="212121"/>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solidFill>
                    <a:srgbClr val="212121"/>
                  </a:solidFill>
                  <a:latin typeface="Courier New"/>
                  <a:ea typeface="Courier New"/>
                  <a:cs typeface="Courier New"/>
                  <a:sym typeface="Courier New"/>
                </a:rPr>
                <a:t>NPV        : 93.42 %</a:t>
              </a:r>
              <a:endParaRPr sz="3000">
                <a:solidFill>
                  <a:srgbClr val="212121"/>
                </a:solidFill>
                <a:latin typeface="Courier New"/>
                <a:ea typeface="Courier New"/>
                <a:cs typeface="Courier New"/>
                <a:sym typeface="Courier New"/>
              </a:endParaRPr>
            </a:p>
          </p:txBody>
        </p:sp>
      </p:grpSp>
      <p:sp>
        <p:nvSpPr>
          <p:cNvPr id="844" name="Google Shape;844;gf32ed87d32_0_730"/>
          <p:cNvSpPr txBox="1"/>
          <p:nvPr/>
        </p:nvSpPr>
        <p:spPr>
          <a:xfrm>
            <a:off x="191150" y="3029550"/>
            <a:ext cx="2177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Calibri"/>
                <a:ea typeface="Calibri"/>
                <a:cs typeface="Calibri"/>
                <a:sym typeface="Calibri"/>
              </a:rPr>
              <a:t>ANN</a:t>
            </a:r>
            <a:endParaRPr sz="3000">
              <a:latin typeface="Calibri"/>
              <a:ea typeface="Calibri"/>
              <a:cs typeface="Calibri"/>
              <a:sym typeface="Calibri"/>
            </a:endParaRPr>
          </a:p>
        </p:txBody>
      </p:sp>
      <p:grpSp>
        <p:nvGrpSpPr>
          <p:cNvPr id="845" name="Google Shape;845;gf32ed87d32_0_730"/>
          <p:cNvGrpSpPr/>
          <p:nvPr/>
        </p:nvGrpSpPr>
        <p:grpSpPr>
          <a:xfrm>
            <a:off x="6190325" y="3670075"/>
            <a:ext cx="7219625" cy="3547100"/>
            <a:chOff x="7561925" y="3670075"/>
            <a:chExt cx="7219625" cy="3547100"/>
          </a:xfrm>
        </p:grpSpPr>
        <p:sp>
          <p:nvSpPr>
            <p:cNvPr id="846" name="Google Shape;846;gf32ed87d32_0_730"/>
            <p:cNvSpPr/>
            <p:nvPr/>
          </p:nvSpPr>
          <p:spPr>
            <a:xfrm>
              <a:off x="7561925" y="3741375"/>
              <a:ext cx="5802300" cy="347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gf32ed87d32_0_730"/>
            <p:cNvSpPr txBox="1"/>
            <p:nvPr/>
          </p:nvSpPr>
          <p:spPr>
            <a:xfrm>
              <a:off x="7829950" y="3670075"/>
              <a:ext cx="6951600" cy="330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3000">
                  <a:solidFill>
                    <a:srgbClr val="008000"/>
                  </a:solidFill>
                  <a:latin typeface="Courier New"/>
                  <a:ea typeface="Courier New"/>
                  <a:cs typeface="Courier New"/>
                  <a:sym typeface="Courier New"/>
                </a:rPr>
                <a:t># Testing Performance</a:t>
              </a:r>
              <a:endParaRPr sz="3000">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latin typeface="Courier New"/>
                  <a:ea typeface="Courier New"/>
                  <a:cs typeface="Courier New"/>
                  <a:sym typeface="Courier New"/>
                </a:rPr>
                <a:t>Accuracy   : 83.3 %</a:t>
              </a:r>
              <a:endParaRPr sz="3000">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latin typeface="Courier New"/>
                  <a:ea typeface="Courier New"/>
                  <a:cs typeface="Courier New"/>
                  <a:sym typeface="Courier New"/>
                </a:rPr>
                <a:t>Precision  : 58.67 %</a:t>
              </a:r>
              <a:endParaRPr sz="3000">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latin typeface="Courier New"/>
                  <a:ea typeface="Courier New"/>
                  <a:cs typeface="Courier New"/>
                  <a:sym typeface="Courier New"/>
                </a:rPr>
                <a:t>Recall     : 57.21 %</a:t>
              </a:r>
              <a:endParaRPr sz="3000">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latin typeface="Courier New"/>
                  <a:ea typeface="Courier New"/>
                  <a:cs typeface="Courier New"/>
                  <a:sym typeface="Courier New"/>
                </a:rPr>
                <a:t>Specificity: 89.86 %</a:t>
              </a:r>
              <a:endParaRPr sz="3000">
                <a:latin typeface="Courier New"/>
                <a:ea typeface="Courier New"/>
                <a:cs typeface="Courier New"/>
                <a:sym typeface="Courier New"/>
              </a:endParaRPr>
            </a:p>
            <a:p>
              <a:pPr indent="0" lvl="0" marL="0" rtl="0" algn="l">
                <a:lnSpc>
                  <a:spcPct val="115000"/>
                </a:lnSpc>
                <a:spcBef>
                  <a:spcPts val="0"/>
                </a:spcBef>
                <a:spcAft>
                  <a:spcPts val="0"/>
                </a:spcAft>
                <a:buNone/>
              </a:pPr>
              <a:r>
                <a:rPr lang="en-US" sz="3000">
                  <a:latin typeface="Courier New"/>
                  <a:ea typeface="Courier New"/>
                  <a:cs typeface="Courier New"/>
                  <a:sym typeface="Courier New"/>
                </a:rPr>
                <a:t>NPV        : 89.3 %</a:t>
              </a:r>
              <a:endParaRPr sz="3000">
                <a:latin typeface="Courier New"/>
                <a:ea typeface="Courier New"/>
                <a:cs typeface="Courier New"/>
                <a:sym typeface="Courier New"/>
              </a:endParaRPr>
            </a:p>
          </p:txBody>
        </p:sp>
      </p:grpSp>
      <p:sp>
        <p:nvSpPr>
          <p:cNvPr id="848" name="Google Shape;848;gf32ed87d32_0_730"/>
          <p:cNvSpPr txBox="1"/>
          <p:nvPr/>
        </p:nvSpPr>
        <p:spPr>
          <a:xfrm>
            <a:off x="6190325" y="3105750"/>
            <a:ext cx="2177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Calibri"/>
                <a:ea typeface="Calibri"/>
                <a:cs typeface="Calibri"/>
                <a:sym typeface="Calibri"/>
              </a:rPr>
              <a:t>SVM-RBF</a:t>
            </a:r>
            <a:endParaRPr sz="3000">
              <a:latin typeface="Calibri"/>
              <a:ea typeface="Calibri"/>
              <a:cs typeface="Calibri"/>
              <a:sym typeface="Calibri"/>
            </a:endParaRPr>
          </a:p>
        </p:txBody>
      </p:sp>
      <p:sp>
        <p:nvSpPr>
          <p:cNvPr id="849" name="Google Shape;849;gf32ed87d32_0_730"/>
          <p:cNvSpPr/>
          <p:nvPr/>
        </p:nvSpPr>
        <p:spPr>
          <a:xfrm>
            <a:off x="12249725" y="3769100"/>
            <a:ext cx="5802300" cy="347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gf32ed87d32_0_730"/>
          <p:cNvSpPr txBox="1"/>
          <p:nvPr/>
        </p:nvSpPr>
        <p:spPr>
          <a:xfrm>
            <a:off x="12517750" y="3697800"/>
            <a:ext cx="5026200" cy="330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3000">
                <a:solidFill>
                  <a:srgbClr val="008000"/>
                </a:solidFill>
                <a:latin typeface="Courier New"/>
                <a:ea typeface="Courier New"/>
                <a:cs typeface="Courier New"/>
                <a:sym typeface="Courier New"/>
              </a:rPr>
              <a:t># Testing Performance</a:t>
            </a:r>
            <a:endParaRPr sz="3000">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latin typeface="Courier New"/>
                <a:ea typeface="Courier New"/>
                <a:cs typeface="Courier New"/>
                <a:sym typeface="Courier New"/>
              </a:rPr>
              <a:t>Accuracy   : 79.05 %</a:t>
            </a:r>
            <a:endParaRPr sz="3000">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latin typeface="Courier New"/>
                <a:ea typeface="Courier New"/>
                <a:cs typeface="Courier New"/>
                <a:sym typeface="Courier New"/>
              </a:rPr>
              <a:t>Precision  : 48.55 %</a:t>
            </a:r>
            <a:endParaRPr sz="3000">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latin typeface="Courier New"/>
                <a:ea typeface="Courier New"/>
                <a:cs typeface="Courier New"/>
                <a:sym typeface="Courier New"/>
              </a:rPr>
              <a:t>Recall     : 70.65 %</a:t>
            </a:r>
            <a:endParaRPr sz="3000">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latin typeface="Courier New"/>
                <a:ea typeface="Courier New"/>
                <a:cs typeface="Courier New"/>
                <a:sym typeface="Courier New"/>
              </a:rPr>
              <a:t>Specificity: 81.16 %</a:t>
            </a:r>
            <a:endParaRPr sz="3000">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3000">
                <a:latin typeface="Courier New"/>
                <a:ea typeface="Courier New"/>
                <a:cs typeface="Courier New"/>
                <a:sym typeface="Courier New"/>
              </a:rPr>
              <a:t>NPV        : 91.66 %</a:t>
            </a:r>
            <a:endParaRPr sz="3000">
              <a:latin typeface="Courier New"/>
              <a:ea typeface="Courier New"/>
              <a:cs typeface="Courier New"/>
              <a:sym typeface="Courier New"/>
            </a:endParaRPr>
          </a:p>
        </p:txBody>
      </p:sp>
      <p:sp>
        <p:nvSpPr>
          <p:cNvPr id="851" name="Google Shape;851;gf32ed87d32_0_730"/>
          <p:cNvSpPr txBox="1"/>
          <p:nvPr/>
        </p:nvSpPr>
        <p:spPr>
          <a:xfrm>
            <a:off x="12249725" y="3105750"/>
            <a:ext cx="2177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latin typeface="Calibri"/>
                <a:ea typeface="Calibri"/>
                <a:cs typeface="Calibri"/>
                <a:sym typeface="Calibri"/>
              </a:rPr>
              <a:t>XGBoost</a:t>
            </a:r>
            <a:endParaRPr sz="3000">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855" name="Shape 855"/>
        <p:cNvGrpSpPr/>
        <p:nvPr/>
      </p:nvGrpSpPr>
      <p:grpSpPr>
        <a:xfrm>
          <a:off x="0" y="0"/>
          <a:ext cx="0" cy="0"/>
          <a:chOff x="0" y="0"/>
          <a:chExt cx="0" cy="0"/>
        </a:xfrm>
      </p:grpSpPr>
      <p:pic>
        <p:nvPicPr>
          <p:cNvPr id="856" name="Google Shape;856;gf32ed87d32_0_0"/>
          <p:cNvPicPr preferRelativeResize="0"/>
          <p:nvPr/>
        </p:nvPicPr>
        <p:blipFill rotWithShape="1">
          <a:blip r:embed="rId3">
            <a:alphaModFix amt="22000"/>
          </a:blip>
          <a:srcRect b="0" l="0" r="0" t="0"/>
          <a:stretch/>
        </p:blipFill>
        <p:spPr>
          <a:xfrm>
            <a:off x="13971016" y="7410359"/>
            <a:ext cx="3288283" cy="1141308"/>
          </a:xfrm>
          <a:prstGeom prst="rect">
            <a:avLst/>
          </a:prstGeom>
          <a:noFill/>
          <a:ln>
            <a:noFill/>
          </a:ln>
        </p:spPr>
      </p:pic>
      <p:sp>
        <p:nvSpPr>
          <p:cNvPr id="857" name="Google Shape;857;gf32ed87d32_0_0"/>
          <p:cNvSpPr/>
          <p:nvPr/>
        </p:nvSpPr>
        <p:spPr>
          <a:xfrm>
            <a:off x="3063954" y="2122975"/>
            <a:ext cx="12160092" cy="6041050"/>
          </a:xfrm>
          <a:custGeom>
            <a:rect b="b" l="l" r="r" t="t"/>
            <a:pathLst>
              <a:path extrusionOk="0" h="4832840" w="9728074">
                <a:moveTo>
                  <a:pt x="9603614" y="4832840"/>
                </a:moveTo>
                <a:lnTo>
                  <a:pt x="124460" y="4832840"/>
                </a:lnTo>
                <a:cubicBezTo>
                  <a:pt x="55880" y="4832840"/>
                  <a:pt x="0" y="4776960"/>
                  <a:pt x="0" y="4708380"/>
                </a:cubicBezTo>
                <a:lnTo>
                  <a:pt x="0" y="124460"/>
                </a:lnTo>
                <a:cubicBezTo>
                  <a:pt x="0" y="55880"/>
                  <a:pt x="55880" y="0"/>
                  <a:pt x="124460" y="0"/>
                </a:cubicBezTo>
                <a:lnTo>
                  <a:pt x="9603614" y="0"/>
                </a:lnTo>
                <a:cubicBezTo>
                  <a:pt x="9672194" y="0"/>
                  <a:pt x="9728074" y="55880"/>
                  <a:pt x="9728074" y="124460"/>
                </a:cubicBezTo>
                <a:lnTo>
                  <a:pt x="9728074" y="4708380"/>
                </a:lnTo>
                <a:cubicBezTo>
                  <a:pt x="9728074" y="4776960"/>
                  <a:pt x="9672194" y="4832840"/>
                  <a:pt x="9603614" y="483284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8" name="Google Shape;858;gf32ed87d32_0_0"/>
          <p:cNvGrpSpPr/>
          <p:nvPr/>
        </p:nvGrpSpPr>
        <p:grpSpPr>
          <a:xfrm>
            <a:off x="4908869" y="3556226"/>
            <a:ext cx="8470400" cy="1978864"/>
            <a:chOff x="0" y="0"/>
            <a:chExt cx="11293867" cy="2638485"/>
          </a:xfrm>
        </p:grpSpPr>
        <p:sp>
          <p:nvSpPr>
            <p:cNvPr id="859" name="Google Shape;859;gf32ed87d32_0_0"/>
            <p:cNvSpPr txBox="1"/>
            <p:nvPr/>
          </p:nvSpPr>
          <p:spPr>
            <a:xfrm>
              <a:off x="0" y="0"/>
              <a:ext cx="11293800" cy="1436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7000"/>
                <a:buFont typeface="Arial"/>
                <a:buNone/>
              </a:pPr>
              <a:r>
                <a:rPr b="0" i="0" lang="en-US" sz="7000" u="none" cap="none" strike="noStrike">
                  <a:solidFill>
                    <a:srgbClr val="0E2C4B"/>
                  </a:solidFill>
                  <a:latin typeface="Arial"/>
                  <a:ea typeface="Arial"/>
                  <a:cs typeface="Arial"/>
                  <a:sym typeface="Arial"/>
                </a:rPr>
                <a:t>Terima </a:t>
              </a:r>
              <a:r>
                <a:rPr b="0" i="0" lang="en-US" sz="7000" u="none" cap="none" strike="noStrike">
                  <a:solidFill>
                    <a:srgbClr val="F36825"/>
                  </a:solidFill>
                  <a:latin typeface="Arial"/>
                  <a:ea typeface="Arial"/>
                  <a:cs typeface="Arial"/>
                  <a:sym typeface="Arial"/>
                </a:rPr>
                <a:t>Kasih</a:t>
              </a:r>
              <a:endParaRPr b="0" i="0" sz="1400" u="none" cap="none" strike="noStrike">
                <a:solidFill>
                  <a:srgbClr val="000000"/>
                </a:solidFill>
                <a:latin typeface="Arial"/>
                <a:ea typeface="Arial"/>
                <a:cs typeface="Arial"/>
                <a:sym typeface="Arial"/>
              </a:endParaRPr>
            </a:p>
          </p:txBody>
        </p:sp>
        <p:sp>
          <p:nvSpPr>
            <p:cNvPr id="860" name="Google Shape;860;gf32ed87d32_0_0"/>
            <p:cNvSpPr txBox="1"/>
            <p:nvPr/>
          </p:nvSpPr>
          <p:spPr>
            <a:xfrm>
              <a:off x="67" y="2145885"/>
              <a:ext cx="11293800" cy="4926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Clr>
                  <a:srgbClr val="000000"/>
                </a:buClr>
                <a:buSzPts val="2400"/>
                <a:buFont typeface="Arial"/>
                <a:buNone/>
              </a:pPr>
              <a:r>
                <a:rPr b="0" i="0" lang="en-US" sz="2400" u="none" cap="none" strike="noStrike">
                  <a:solidFill>
                    <a:srgbClr val="0E2C4B"/>
                  </a:solidFill>
                  <a:latin typeface="Arial"/>
                  <a:ea typeface="Arial"/>
                  <a:cs typeface="Arial"/>
                  <a:sym typeface="Arial"/>
                </a:rPr>
                <a:t>Send it to us! We hope you learned something new.</a:t>
              </a:r>
              <a:endParaRPr b="0" i="0" sz="1400" u="none" cap="none" strike="noStrike">
                <a:solidFill>
                  <a:srgbClr val="000000"/>
                </a:solidFill>
                <a:latin typeface="Arial"/>
                <a:ea typeface="Arial"/>
                <a:cs typeface="Arial"/>
                <a:sym typeface="Arial"/>
              </a:endParaRPr>
            </a:p>
          </p:txBody>
        </p:sp>
      </p:grpSp>
      <p:pic>
        <p:nvPicPr>
          <p:cNvPr id="861" name="Google Shape;861;gf32ed87d32_0_0"/>
          <p:cNvPicPr preferRelativeResize="0"/>
          <p:nvPr/>
        </p:nvPicPr>
        <p:blipFill rotWithShape="1">
          <a:blip r:embed="rId3">
            <a:alphaModFix amt="22000"/>
          </a:blip>
          <a:srcRect b="0" l="0" r="0" t="0"/>
          <a:stretch/>
        </p:blipFill>
        <p:spPr>
          <a:xfrm>
            <a:off x="2470041" y="2784527"/>
            <a:ext cx="2223382" cy="771699"/>
          </a:xfrm>
          <a:prstGeom prst="rect">
            <a:avLst/>
          </a:prstGeom>
          <a:noFill/>
          <a:ln>
            <a:noFill/>
          </a:ln>
        </p:spPr>
      </p:pic>
      <p:pic>
        <p:nvPicPr>
          <p:cNvPr id="862" name="Google Shape;862;gf32ed87d32_0_0"/>
          <p:cNvPicPr preferRelativeResize="0"/>
          <p:nvPr/>
        </p:nvPicPr>
        <p:blipFill rotWithShape="1">
          <a:blip r:embed="rId4">
            <a:alphaModFix/>
          </a:blip>
          <a:srcRect b="0" l="0" r="0" t="0"/>
          <a:stretch/>
        </p:blipFill>
        <p:spPr>
          <a:xfrm rot="-1251902">
            <a:off x="2297276" y="1924267"/>
            <a:ext cx="2945311" cy="1144990"/>
          </a:xfrm>
          <a:prstGeom prst="rect">
            <a:avLst/>
          </a:prstGeom>
          <a:noFill/>
          <a:ln>
            <a:noFill/>
          </a:ln>
        </p:spPr>
      </p:pic>
      <p:pic>
        <p:nvPicPr>
          <p:cNvPr id="863" name="Google Shape;863;gf32ed87d32_0_0"/>
          <p:cNvPicPr preferRelativeResize="0"/>
          <p:nvPr/>
        </p:nvPicPr>
        <p:blipFill rotWithShape="1">
          <a:blip r:embed="rId5">
            <a:alphaModFix/>
          </a:blip>
          <a:srcRect b="0" l="0" r="0" t="0"/>
          <a:stretch/>
        </p:blipFill>
        <p:spPr>
          <a:xfrm>
            <a:off x="6987650" y="5367375"/>
            <a:ext cx="3939099" cy="29224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155" name="Shape 155"/>
        <p:cNvGrpSpPr/>
        <p:nvPr/>
      </p:nvGrpSpPr>
      <p:grpSpPr>
        <a:xfrm>
          <a:off x="0" y="0"/>
          <a:ext cx="0" cy="0"/>
          <a:chOff x="0" y="0"/>
          <a:chExt cx="0" cy="0"/>
        </a:xfrm>
      </p:grpSpPr>
      <p:sp>
        <p:nvSpPr>
          <p:cNvPr id="156" name="Google Shape;156;p5"/>
          <p:cNvSpPr/>
          <p:nvPr/>
        </p:nvSpPr>
        <p:spPr>
          <a:xfrm>
            <a:off x="300016" y="4009461"/>
            <a:ext cx="5972525" cy="2877346"/>
          </a:xfrm>
          <a:custGeom>
            <a:rect b="b" l="l" r="r" t="t"/>
            <a:pathLst>
              <a:path extrusionOk="0" h="2301877" w="4778020">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5"/>
          <p:cNvSpPr/>
          <p:nvPr/>
        </p:nvSpPr>
        <p:spPr>
          <a:xfrm>
            <a:off x="328591" y="7173166"/>
            <a:ext cx="5972525" cy="2877346"/>
          </a:xfrm>
          <a:custGeom>
            <a:rect b="b" l="l" r="r" t="t"/>
            <a:pathLst>
              <a:path extrusionOk="0" h="2301877" w="4778020">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5"/>
          <p:cNvSpPr/>
          <p:nvPr/>
        </p:nvSpPr>
        <p:spPr>
          <a:xfrm>
            <a:off x="6539686" y="4009461"/>
            <a:ext cx="5972525" cy="2877346"/>
          </a:xfrm>
          <a:custGeom>
            <a:rect b="b" l="l" r="r" t="t"/>
            <a:pathLst>
              <a:path extrusionOk="0" h="2301877" w="4778020">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5"/>
          <p:cNvSpPr/>
          <p:nvPr/>
        </p:nvSpPr>
        <p:spPr>
          <a:xfrm>
            <a:off x="6539686" y="7173166"/>
            <a:ext cx="5972525" cy="2877346"/>
          </a:xfrm>
          <a:custGeom>
            <a:rect b="b" l="l" r="r" t="t"/>
            <a:pathLst>
              <a:path extrusionOk="0" h="2301877" w="4778020">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
          <p:cNvSpPr/>
          <p:nvPr/>
        </p:nvSpPr>
        <p:spPr>
          <a:xfrm>
            <a:off x="12779356" y="4009461"/>
            <a:ext cx="5208628" cy="6041050"/>
          </a:xfrm>
          <a:custGeom>
            <a:rect b="b" l="l" r="r" t="t"/>
            <a:pathLst>
              <a:path extrusionOk="0" h="4832840" w="4166903">
                <a:moveTo>
                  <a:pt x="4042442" y="4832840"/>
                </a:moveTo>
                <a:lnTo>
                  <a:pt x="124460" y="4832840"/>
                </a:lnTo>
                <a:cubicBezTo>
                  <a:pt x="55880" y="4832840"/>
                  <a:pt x="0" y="4776960"/>
                  <a:pt x="0" y="4708380"/>
                </a:cubicBezTo>
                <a:lnTo>
                  <a:pt x="0" y="124460"/>
                </a:lnTo>
                <a:cubicBezTo>
                  <a:pt x="0" y="55880"/>
                  <a:pt x="55880" y="0"/>
                  <a:pt x="124460" y="0"/>
                </a:cubicBezTo>
                <a:lnTo>
                  <a:pt x="4042443" y="0"/>
                </a:lnTo>
                <a:cubicBezTo>
                  <a:pt x="4111023" y="0"/>
                  <a:pt x="4166903" y="55880"/>
                  <a:pt x="4166903" y="124460"/>
                </a:cubicBezTo>
                <a:lnTo>
                  <a:pt x="4166903" y="4708380"/>
                </a:lnTo>
                <a:cubicBezTo>
                  <a:pt x="4166903" y="4776960"/>
                  <a:pt x="4111023" y="4832840"/>
                  <a:pt x="4042443" y="483284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5"/>
          <p:cNvSpPr txBox="1"/>
          <p:nvPr/>
        </p:nvSpPr>
        <p:spPr>
          <a:xfrm>
            <a:off x="1028700" y="1028700"/>
            <a:ext cx="11483400" cy="2370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000"/>
              <a:buFont typeface="Arial"/>
              <a:buNone/>
            </a:pPr>
            <a:r>
              <a:rPr b="0" i="0" lang="en-US" sz="7000" u="none" cap="none" strike="noStrike">
                <a:solidFill>
                  <a:srgbClr val="0E2C4B"/>
                </a:solidFill>
                <a:latin typeface="Arial"/>
                <a:ea typeface="Arial"/>
                <a:cs typeface="Arial"/>
                <a:sym typeface="Arial"/>
              </a:rPr>
              <a:t>Macam-macam bentuk </a:t>
            </a:r>
            <a:r>
              <a:rPr b="0" i="1" lang="en-US" sz="7000" u="none" cap="none" strike="noStrike">
                <a:solidFill>
                  <a:srgbClr val="F36825"/>
                </a:solidFill>
                <a:latin typeface="Arial"/>
                <a:ea typeface="Arial"/>
                <a:cs typeface="Arial"/>
                <a:sym typeface="Arial"/>
              </a:rPr>
              <a:t>Customer Churn</a:t>
            </a:r>
            <a:endParaRPr b="0" i="1" sz="1400" u="none" cap="none" strike="noStrike">
              <a:solidFill>
                <a:srgbClr val="000000"/>
              </a:solidFill>
              <a:latin typeface="Arial"/>
              <a:ea typeface="Arial"/>
              <a:cs typeface="Arial"/>
              <a:sym typeface="Arial"/>
            </a:endParaRPr>
          </a:p>
        </p:txBody>
      </p:sp>
      <p:grpSp>
        <p:nvGrpSpPr>
          <p:cNvPr id="162" name="Google Shape;162;p5"/>
          <p:cNvGrpSpPr/>
          <p:nvPr/>
        </p:nvGrpSpPr>
        <p:grpSpPr>
          <a:xfrm>
            <a:off x="1028700" y="4430373"/>
            <a:ext cx="4772475" cy="2370055"/>
            <a:chOff x="0" y="0"/>
            <a:chExt cx="6363300" cy="3160073"/>
          </a:xfrm>
        </p:grpSpPr>
        <p:sp>
          <p:nvSpPr>
            <p:cNvPr id="163" name="Google Shape;163;p5"/>
            <p:cNvSpPr/>
            <p:nvPr/>
          </p:nvSpPr>
          <p:spPr>
            <a:xfrm>
              <a:off x="0" y="0"/>
              <a:ext cx="1843010" cy="691386"/>
            </a:xfrm>
            <a:custGeom>
              <a:rect b="b" l="l" r="r" t="t"/>
              <a:pathLst>
                <a:path extrusionOk="0"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
            <p:cNvSpPr txBox="1"/>
            <p:nvPr/>
          </p:nvSpPr>
          <p:spPr>
            <a:xfrm>
              <a:off x="204521" y="99103"/>
              <a:ext cx="5076300" cy="410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000"/>
                <a:buFont typeface="Arial"/>
                <a:buNone/>
              </a:pPr>
              <a:r>
                <a:rPr b="1" i="0" lang="en-US" sz="2000" u="none" cap="none" strike="noStrike">
                  <a:solidFill>
                    <a:srgbClr val="0E2C4B"/>
                  </a:solidFill>
                  <a:latin typeface="Arial"/>
                  <a:ea typeface="Arial"/>
                  <a:cs typeface="Arial"/>
                  <a:sym typeface="Arial"/>
                </a:rPr>
                <a:t>Berhenti Berlangganan</a:t>
              </a:r>
              <a:endParaRPr b="1" i="0" sz="1400" u="none" cap="none" strike="noStrike">
                <a:solidFill>
                  <a:srgbClr val="000000"/>
                </a:solidFill>
                <a:latin typeface="Arial"/>
                <a:ea typeface="Arial"/>
                <a:cs typeface="Arial"/>
                <a:sym typeface="Arial"/>
              </a:endParaRPr>
            </a:p>
          </p:txBody>
        </p:sp>
        <p:sp>
          <p:nvSpPr>
            <p:cNvPr id="165" name="Google Shape;165;p5"/>
            <p:cNvSpPr txBox="1"/>
            <p:nvPr/>
          </p:nvSpPr>
          <p:spPr>
            <a:xfrm>
              <a:off x="0" y="943673"/>
              <a:ext cx="6363300" cy="2216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E2C4B"/>
                  </a:solidFill>
                  <a:latin typeface="Arial"/>
                  <a:ea typeface="Arial"/>
                  <a:cs typeface="Arial"/>
                  <a:sym typeface="Arial"/>
                </a:rPr>
                <a:t>Langganan yang dibatalkan mungkin merupakan jenis churn pertama, dan itu dapat dimotivasi oleh sejumlah alasan berbeda. Seperti: </a:t>
              </a:r>
              <a:r>
                <a:rPr b="1" i="0" lang="en-US" sz="1800" u="none" cap="none" strike="noStrike">
                  <a:solidFill>
                    <a:srgbClr val="0E2C4B"/>
                  </a:solidFill>
                  <a:latin typeface="Arial"/>
                  <a:ea typeface="Arial"/>
                  <a:cs typeface="Arial"/>
                  <a:sym typeface="Arial"/>
                </a:rPr>
                <a:t>ketidakcocokan pelanggan, fungsionalitas yang hilang, dan kegagalan untuk mencapai hasil.</a:t>
              </a:r>
              <a:endParaRPr b="1" i="0" sz="1800" u="none" cap="none" strike="noStrike">
                <a:solidFill>
                  <a:srgbClr val="000000"/>
                </a:solidFill>
                <a:latin typeface="Arial"/>
                <a:ea typeface="Arial"/>
                <a:cs typeface="Arial"/>
                <a:sym typeface="Arial"/>
              </a:endParaRPr>
            </a:p>
          </p:txBody>
        </p:sp>
      </p:grpSp>
      <p:grpSp>
        <p:nvGrpSpPr>
          <p:cNvPr id="166" name="Google Shape;166;p5"/>
          <p:cNvGrpSpPr/>
          <p:nvPr/>
        </p:nvGrpSpPr>
        <p:grpSpPr>
          <a:xfrm>
            <a:off x="7139722" y="4430373"/>
            <a:ext cx="4772478" cy="1780907"/>
            <a:chOff x="0" y="0"/>
            <a:chExt cx="6363304" cy="2374543"/>
          </a:xfrm>
        </p:grpSpPr>
        <p:sp>
          <p:nvSpPr>
            <p:cNvPr id="167" name="Google Shape;167;p5"/>
            <p:cNvSpPr/>
            <p:nvPr/>
          </p:nvSpPr>
          <p:spPr>
            <a:xfrm>
              <a:off x="0" y="0"/>
              <a:ext cx="1843010" cy="691386"/>
            </a:xfrm>
            <a:custGeom>
              <a:rect b="b" l="l" r="r" t="t"/>
              <a:pathLst>
                <a:path extrusionOk="0"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5"/>
            <p:cNvSpPr txBox="1"/>
            <p:nvPr/>
          </p:nvSpPr>
          <p:spPr>
            <a:xfrm>
              <a:off x="204536" y="99103"/>
              <a:ext cx="5895300" cy="410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000"/>
                <a:buFont typeface="Arial"/>
                <a:buNone/>
              </a:pPr>
              <a:r>
                <a:rPr b="1" i="0" lang="en-US" sz="2000" u="none" cap="none" strike="noStrike">
                  <a:solidFill>
                    <a:srgbClr val="0E2C4B"/>
                  </a:solidFill>
                  <a:latin typeface="Arial"/>
                  <a:ea typeface="Arial"/>
                  <a:cs typeface="Arial"/>
                  <a:sym typeface="Arial"/>
                </a:rPr>
                <a:t>Berpindah ke Kompetitor</a:t>
              </a:r>
              <a:endParaRPr b="1" i="0" sz="1400" u="none" cap="none" strike="noStrike">
                <a:solidFill>
                  <a:srgbClr val="000000"/>
                </a:solidFill>
                <a:latin typeface="Arial"/>
                <a:ea typeface="Arial"/>
                <a:cs typeface="Arial"/>
                <a:sym typeface="Arial"/>
              </a:endParaRPr>
            </a:p>
          </p:txBody>
        </p:sp>
        <p:sp>
          <p:nvSpPr>
            <p:cNvPr id="169" name="Google Shape;169;p5"/>
            <p:cNvSpPr txBox="1"/>
            <p:nvPr/>
          </p:nvSpPr>
          <p:spPr>
            <a:xfrm>
              <a:off x="4" y="896743"/>
              <a:ext cx="63633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E2C4B"/>
                  </a:solidFill>
                  <a:latin typeface="Arial"/>
                  <a:ea typeface="Arial"/>
                  <a:cs typeface="Arial"/>
                  <a:sym typeface="Arial"/>
                </a:rPr>
                <a:t>Aspek-aspek tertentu dari analisis churn mengharuskan kita untuk fokus pada operasi perusahaan itu sendiri. Namun, ada elemen kompetitif juga..</a:t>
              </a:r>
              <a:endParaRPr b="0" i="0" sz="1800" u="none" cap="none" strike="noStrike">
                <a:solidFill>
                  <a:srgbClr val="000000"/>
                </a:solidFill>
                <a:latin typeface="Arial"/>
                <a:ea typeface="Arial"/>
                <a:cs typeface="Arial"/>
                <a:sym typeface="Arial"/>
              </a:endParaRPr>
            </a:p>
          </p:txBody>
        </p:sp>
      </p:grpSp>
      <p:grpSp>
        <p:nvGrpSpPr>
          <p:cNvPr id="170" name="Google Shape;170;p5"/>
          <p:cNvGrpSpPr/>
          <p:nvPr/>
        </p:nvGrpSpPr>
        <p:grpSpPr>
          <a:xfrm>
            <a:off x="1028700" y="7594077"/>
            <a:ext cx="4772475" cy="2287551"/>
            <a:chOff x="0" y="0"/>
            <a:chExt cx="6363300" cy="3050066"/>
          </a:xfrm>
        </p:grpSpPr>
        <p:sp>
          <p:nvSpPr>
            <p:cNvPr id="171" name="Google Shape;171;p5"/>
            <p:cNvSpPr/>
            <p:nvPr/>
          </p:nvSpPr>
          <p:spPr>
            <a:xfrm>
              <a:off x="0" y="0"/>
              <a:ext cx="1843010" cy="691386"/>
            </a:xfrm>
            <a:custGeom>
              <a:rect b="b" l="l" r="r" t="t"/>
              <a:pathLst>
                <a:path extrusionOk="0"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5"/>
            <p:cNvSpPr txBox="1"/>
            <p:nvPr/>
          </p:nvSpPr>
          <p:spPr>
            <a:xfrm>
              <a:off x="204520" y="99097"/>
              <a:ext cx="5438700" cy="410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000"/>
                <a:buFont typeface="Arial"/>
                <a:buNone/>
              </a:pPr>
              <a:r>
                <a:rPr b="1" i="0" lang="en-US" sz="2000" u="none" cap="none" strike="noStrike">
                  <a:solidFill>
                    <a:srgbClr val="0E2C4B"/>
                  </a:solidFill>
                  <a:latin typeface="Arial"/>
                  <a:ea typeface="Arial"/>
                  <a:cs typeface="Arial"/>
                  <a:sym typeface="Arial"/>
                </a:rPr>
                <a:t>Tidak Memperbaharui Langganan</a:t>
              </a:r>
              <a:endParaRPr b="1" i="0" sz="1400" u="none" cap="none" strike="noStrike">
                <a:solidFill>
                  <a:srgbClr val="000000"/>
                </a:solidFill>
                <a:latin typeface="Arial"/>
                <a:ea typeface="Arial"/>
                <a:cs typeface="Arial"/>
                <a:sym typeface="Arial"/>
              </a:endParaRPr>
            </a:p>
          </p:txBody>
        </p:sp>
        <p:sp>
          <p:nvSpPr>
            <p:cNvPr id="173" name="Google Shape;173;p5"/>
            <p:cNvSpPr txBox="1"/>
            <p:nvPr/>
          </p:nvSpPr>
          <p:spPr>
            <a:xfrm>
              <a:off x="0" y="833666"/>
              <a:ext cx="6363300" cy="2216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E2C4B"/>
                  </a:solidFill>
                  <a:latin typeface="Arial"/>
                  <a:ea typeface="Arial"/>
                  <a:cs typeface="Arial"/>
                  <a:sym typeface="Arial"/>
                </a:rPr>
                <a:t>Beberapa churn bukanlah hasil dari ketidakpuasan aktif terhadap produk atau layanan, tetapi hasil dari pemeliharaan hubungan pelanggan yang tidak tepat. Seringkali, pelanggan yang tidak cukup terlibat hanya akan menjauh dari suatu produk.</a:t>
              </a:r>
              <a:endParaRPr b="0" i="0" sz="1800" u="none" cap="none" strike="noStrike">
                <a:solidFill>
                  <a:srgbClr val="000000"/>
                </a:solidFill>
                <a:latin typeface="Arial"/>
                <a:ea typeface="Arial"/>
                <a:cs typeface="Arial"/>
                <a:sym typeface="Arial"/>
              </a:endParaRPr>
            </a:p>
          </p:txBody>
        </p:sp>
      </p:grpSp>
      <p:grpSp>
        <p:nvGrpSpPr>
          <p:cNvPr id="174" name="Google Shape;174;p5"/>
          <p:cNvGrpSpPr/>
          <p:nvPr/>
        </p:nvGrpSpPr>
        <p:grpSpPr>
          <a:xfrm>
            <a:off x="7139722" y="7594077"/>
            <a:ext cx="4772478" cy="1733597"/>
            <a:chOff x="0" y="0"/>
            <a:chExt cx="6363304" cy="2311464"/>
          </a:xfrm>
        </p:grpSpPr>
        <p:sp>
          <p:nvSpPr>
            <p:cNvPr id="175" name="Google Shape;175;p5"/>
            <p:cNvSpPr/>
            <p:nvPr/>
          </p:nvSpPr>
          <p:spPr>
            <a:xfrm>
              <a:off x="0" y="0"/>
              <a:ext cx="1843010" cy="691386"/>
            </a:xfrm>
            <a:custGeom>
              <a:rect b="b" l="l" r="r" t="t"/>
              <a:pathLst>
                <a:path extrusionOk="0"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
            <p:cNvSpPr txBox="1"/>
            <p:nvPr/>
          </p:nvSpPr>
          <p:spPr>
            <a:xfrm>
              <a:off x="217236" y="99097"/>
              <a:ext cx="5438700" cy="410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000"/>
                <a:buFont typeface="Arial"/>
                <a:buNone/>
              </a:pPr>
              <a:r>
                <a:rPr b="1" i="0" lang="en-US" sz="2000" u="none" cap="none" strike="noStrike">
                  <a:solidFill>
                    <a:srgbClr val="0E2C4B"/>
                  </a:solidFill>
                  <a:latin typeface="Arial"/>
                  <a:ea typeface="Arial"/>
                  <a:cs typeface="Arial"/>
                  <a:sym typeface="Arial"/>
                </a:rPr>
                <a:t>Penutupan Akun</a:t>
              </a:r>
              <a:endParaRPr b="1" i="0" sz="1400" u="none" cap="none" strike="noStrike">
                <a:solidFill>
                  <a:srgbClr val="000000"/>
                </a:solidFill>
                <a:latin typeface="Arial"/>
                <a:ea typeface="Arial"/>
                <a:cs typeface="Arial"/>
                <a:sym typeface="Arial"/>
              </a:endParaRPr>
            </a:p>
          </p:txBody>
        </p:sp>
        <p:sp>
          <p:nvSpPr>
            <p:cNvPr id="177" name="Google Shape;177;p5"/>
            <p:cNvSpPr txBox="1"/>
            <p:nvPr/>
          </p:nvSpPr>
          <p:spPr>
            <a:xfrm>
              <a:off x="4" y="833664"/>
              <a:ext cx="63633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E2C4B"/>
                  </a:solidFill>
                  <a:latin typeface="Arial"/>
                  <a:ea typeface="Arial"/>
                  <a:cs typeface="Arial"/>
                  <a:sym typeface="Arial"/>
                </a:rPr>
                <a:t>Bahkan jika pelanggan meninggalkan bisnis kita, senang dengan layanan yang kita berikan dan kebutuhan mereka terpenuhi, itu masih merupakan bentuk churn.</a:t>
              </a:r>
              <a:endParaRPr b="0" i="0" sz="1800" u="none" cap="none" strike="noStrike">
                <a:solidFill>
                  <a:srgbClr val="000000"/>
                </a:solidFill>
                <a:latin typeface="Arial"/>
                <a:ea typeface="Arial"/>
                <a:cs typeface="Arial"/>
                <a:sym typeface="Arial"/>
              </a:endParaRPr>
            </a:p>
          </p:txBody>
        </p:sp>
      </p:grpSp>
      <p:sp>
        <p:nvSpPr>
          <p:cNvPr id="178" name="Google Shape;178;p5"/>
          <p:cNvSpPr/>
          <p:nvPr/>
        </p:nvSpPr>
        <p:spPr>
          <a:xfrm>
            <a:off x="13258281" y="4430373"/>
            <a:ext cx="1382257" cy="518539"/>
          </a:xfrm>
          <a:custGeom>
            <a:rect b="b" l="l" r="r" t="t"/>
            <a:pathLst>
              <a:path extrusionOk="0"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
          <p:cNvSpPr txBox="1"/>
          <p:nvPr/>
        </p:nvSpPr>
        <p:spPr>
          <a:xfrm>
            <a:off x="13411644" y="4492800"/>
            <a:ext cx="40791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000"/>
              <a:buFont typeface="Arial"/>
              <a:buNone/>
            </a:pPr>
            <a:r>
              <a:rPr b="1" i="0" lang="en-US" sz="2000" u="none" cap="none" strike="noStrike">
                <a:solidFill>
                  <a:srgbClr val="0E2C4B"/>
                </a:solidFill>
                <a:latin typeface="Arial"/>
                <a:ea typeface="Arial"/>
                <a:cs typeface="Arial"/>
                <a:sym typeface="Arial"/>
              </a:rPr>
              <a:t>Kenapa Analisis Churn Penting?</a:t>
            </a:r>
            <a:endParaRPr b="1" i="0" sz="1400" u="none" cap="none" strike="noStrike">
              <a:solidFill>
                <a:srgbClr val="000000"/>
              </a:solidFill>
              <a:latin typeface="Arial"/>
              <a:ea typeface="Arial"/>
              <a:cs typeface="Arial"/>
              <a:sym typeface="Arial"/>
            </a:endParaRPr>
          </a:p>
        </p:txBody>
      </p:sp>
      <p:sp>
        <p:nvSpPr>
          <p:cNvPr id="180" name="Google Shape;180;p5"/>
          <p:cNvSpPr txBox="1"/>
          <p:nvPr/>
        </p:nvSpPr>
        <p:spPr>
          <a:xfrm>
            <a:off x="13250723" y="5511225"/>
            <a:ext cx="4421400" cy="2708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2199"/>
              <a:buFont typeface="Arial"/>
              <a:buNone/>
            </a:pPr>
            <a:r>
              <a:rPr b="0" i="0" lang="en-US" sz="2199" u="none" cap="none" strike="noStrike">
                <a:solidFill>
                  <a:srgbClr val="0E2C4B"/>
                </a:solidFill>
                <a:latin typeface="Arial"/>
                <a:ea typeface="Arial"/>
                <a:cs typeface="Arial"/>
                <a:sym typeface="Arial"/>
              </a:rPr>
              <a:t>Mengapa memiliki pemahaman tentang analisis churn sangat penting?. Memahami berbagai alasan di balik churn pelanggan adalah langkah mendasar dalam mengatasi dan mengurangi rate.</a:t>
            </a:r>
            <a:endParaRPr b="0" i="0" sz="1500" u="none" cap="none" strike="noStrike">
              <a:solidFill>
                <a:srgbClr val="000000"/>
              </a:solidFill>
              <a:latin typeface="Arial"/>
              <a:ea typeface="Arial"/>
              <a:cs typeface="Arial"/>
              <a:sym typeface="Arial"/>
            </a:endParaRPr>
          </a:p>
        </p:txBody>
      </p:sp>
      <p:grpSp>
        <p:nvGrpSpPr>
          <p:cNvPr id="181" name="Google Shape;181;p5"/>
          <p:cNvGrpSpPr/>
          <p:nvPr/>
        </p:nvGrpSpPr>
        <p:grpSpPr>
          <a:xfrm>
            <a:off x="16846550" y="8847952"/>
            <a:ext cx="825500" cy="825500"/>
            <a:chOff x="0" y="0"/>
            <a:chExt cx="1100667" cy="1100667"/>
          </a:xfrm>
        </p:grpSpPr>
        <p:sp>
          <p:nvSpPr>
            <p:cNvPr id="182" name="Google Shape;182;p5"/>
            <p:cNvSpPr/>
            <p:nvPr/>
          </p:nvSpPr>
          <p:spPr>
            <a:xfrm>
              <a:off x="0" y="0"/>
              <a:ext cx="1100667" cy="1100667"/>
            </a:xfrm>
            <a:custGeom>
              <a:rect b="b" l="l" r="r" t="t"/>
              <a:pathLst>
                <a:path extrusionOk="0"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
            <p:cNvSpPr/>
            <p:nvPr/>
          </p:nvSpPr>
          <p:spPr>
            <a:xfrm rot="-5400000">
              <a:off x="436385" y="452780"/>
              <a:ext cx="290178" cy="195107"/>
            </a:xfrm>
            <a:custGeom>
              <a:rect b="b" l="l" r="r" t="t"/>
              <a:pathLst>
                <a:path extrusionOk="0" h="1297940" w="1930400">
                  <a:moveTo>
                    <a:pt x="0" y="0"/>
                  </a:moveTo>
                  <a:lnTo>
                    <a:pt x="965200" y="1297940"/>
                  </a:lnTo>
                  <a:lnTo>
                    <a:pt x="1930400" y="0"/>
                  </a:lnTo>
                  <a:close/>
                </a:path>
              </a:pathLst>
            </a:custGeom>
            <a:solidFill>
              <a:srgbClr val="FFFFFF"/>
            </a:solidFill>
            <a:ln>
              <a:noFill/>
            </a:ln>
          </p:spPr>
        </p:sp>
      </p:grpSp>
      <p:pic>
        <p:nvPicPr>
          <p:cNvPr id="184" name="Google Shape;184;p5"/>
          <p:cNvPicPr preferRelativeResize="0"/>
          <p:nvPr/>
        </p:nvPicPr>
        <p:blipFill rotWithShape="1">
          <a:blip r:embed="rId3">
            <a:alphaModFix/>
          </a:blip>
          <a:srcRect b="0" l="0" r="0" t="0"/>
          <a:stretch/>
        </p:blipFill>
        <p:spPr>
          <a:xfrm>
            <a:off x="15703975" y="114450"/>
            <a:ext cx="2431426" cy="18038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188" name="Shape 188"/>
        <p:cNvGrpSpPr/>
        <p:nvPr/>
      </p:nvGrpSpPr>
      <p:grpSpPr>
        <a:xfrm>
          <a:off x="0" y="0"/>
          <a:ext cx="0" cy="0"/>
          <a:chOff x="0" y="0"/>
          <a:chExt cx="0" cy="0"/>
        </a:xfrm>
      </p:grpSpPr>
      <p:grpSp>
        <p:nvGrpSpPr>
          <p:cNvPr id="189" name="Google Shape;189;p6"/>
          <p:cNvGrpSpPr/>
          <p:nvPr/>
        </p:nvGrpSpPr>
        <p:grpSpPr>
          <a:xfrm>
            <a:off x="1028700" y="1875827"/>
            <a:ext cx="6173100" cy="4431631"/>
            <a:chOff x="0" y="0"/>
            <a:chExt cx="8230800" cy="5908841"/>
          </a:xfrm>
        </p:grpSpPr>
        <p:sp>
          <p:nvSpPr>
            <p:cNvPr id="190" name="Google Shape;190;p6"/>
            <p:cNvSpPr txBox="1"/>
            <p:nvPr/>
          </p:nvSpPr>
          <p:spPr>
            <a:xfrm>
              <a:off x="0" y="0"/>
              <a:ext cx="8230800" cy="4925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rgbClr val="0E2C4B"/>
                  </a:solidFill>
                  <a:latin typeface="Arial"/>
                  <a:ea typeface="Arial"/>
                  <a:cs typeface="Arial"/>
                  <a:sym typeface="Arial"/>
                </a:rPr>
                <a:t>Mengapa perlu menganalisis </a:t>
              </a:r>
              <a:r>
                <a:rPr b="0" i="1" lang="en-US" sz="6000" u="none" cap="none" strike="noStrike">
                  <a:solidFill>
                    <a:srgbClr val="0E2C4B"/>
                  </a:solidFill>
                  <a:latin typeface="Arial"/>
                  <a:ea typeface="Arial"/>
                  <a:cs typeface="Arial"/>
                  <a:sym typeface="Arial"/>
                </a:rPr>
                <a:t>Churn </a:t>
              </a:r>
              <a:r>
                <a:rPr b="0" i="0" lang="en-US" sz="6000" u="none" cap="none" strike="noStrike">
                  <a:solidFill>
                    <a:srgbClr val="0E2C4B"/>
                  </a:solidFill>
                  <a:latin typeface="Arial"/>
                  <a:ea typeface="Arial"/>
                  <a:cs typeface="Arial"/>
                  <a:sym typeface="Arial"/>
                </a:rPr>
                <a:t>secara berkala ?</a:t>
              </a:r>
              <a:endParaRPr b="0" baseline="30000" i="0" sz="6000" u="none" cap="none" strike="noStrike">
                <a:solidFill>
                  <a:srgbClr val="000000"/>
                </a:solidFill>
                <a:latin typeface="Arial"/>
                <a:ea typeface="Arial"/>
                <a:cs typeface="Arial"/>
                <a:sym typeface="Arial"/>
              </a:endParaRPr>
            </a:p>
          </p:txBody>
        </p:sp>
        <p:sp>
          <p:nvSpPr>
            <p:cNvPr id="191" name="Google Shape;191;p6"/>
            <p:cNvSpPr/>
            <p:nvPr/>
          </p:nvSpPr>
          <p:spPr>
            <a:xfrm>
              <a:off x="0" y="4808174"/>
              <a:ext cx="6702580" cy="1100667"/>
            </a:xfrm>
            <a:custGeom>
              <a:rect b="b" l="l" r="r" t="t"/>
              <a:pathLst>
                <a:path extrusionOk="0" h="660400" w="4021548">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6"/>
            <p:cNvSpPr txBox="1"/>
            <p:nvPr/>
          </p:nvSpPr>
          <p:spPr>
            <a:xfrm>
              <a:off x="693230" y="5043477"/>
              <a:ext cx="5587800" cy="574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800"/>
                <a:buFont typeface="Arial"/>
                <a:buNone/>
              </a:pPr>
              <a:r>
                <a:rPr b="0" i="0" lang="en-US" sz="2800" u="none" cap="none" strike="noStrike">
                  <a:solidFill>
                    <a:srgbClr val="FFFFFF"/>
                  </a:solidFill>
                  <a:latin typeface="Arial"/>
                  <a:ea typeface="Arial"/>
                  <a:cs typeface="Arial"/>
                  <a:sym typeface="Arial"/>
                </a:rPr>
                <a:t>Poin diskusi</a:t>
              </a:r>
              <a:endParaRPr b="0" i="0" sz="1400" u="none" cap="none" strike="noStrike">
                <a:solidFill>
                  <a:srgbClr val="000000"/>
                </a:solidFill>
                <a:latin typeface="Arial"/>
                <a:ea typeface="Arial"/>
                <a:cs typeface="Arial"/>
                <a:sym typeface="Arial"/>
              </a:endParaRPr>
            </a:p>
          </p:txBody>
        </p:sp>
      </p:grpSp>
      <p:sp>
        <p:nvSpPr>
          <p:cNvPr id="193" name="Google Shape;193;p6"/>
          <p:cNvSpPr/>
          <p:nvPr/>
        </p:nvSpPr>
        <p:spPr>
          <a:xfrm>
            <a:off x="8449948" y="236488"/>
            <a:ext cx="9524255" cy="9814023"/>
          </a:xfrm>
          <a:custGeom>
            <a:rect b="b" l="l" r="r" t="t"/>
            <a:pathLst>
              <a:path extrusionOk="0" h="7851218" w="7619404">
                <a:moveTo>
                  <a:pt x="7494944" y="7851218"/>
                </a:moveTo>
                <a:lnTo>
                  <a:pt x="124460" y="7851218"/>
                </a:lnTo>
                <a:cubicBezTo>
                  <a:pt x="55880" y="7851218"/>
                  <a:pt x="0" y="7795338"/>
                  <a:pt x="0" y="7726759"/>
                </a:cubicBezTo>
                <a:lnTo>
                  <a:pt x="0" y="124460"/>
                </a:lnTo>
                <a:cubicBezTo>
                  <a:pt x="0" y="55880"/>
                  <a:pt x="55880" y="0"/>
                  <a:pt x="124460" y="0"/>
                </a:cubicBezTo>
                <a:lnTo>
                  <a:pt x="7494944" y="0"/>
                </a:lnTo>
                <a:cubicBezTo>
                  <a:pt x="7563524" y="0"/>
                  <a:pt x="7619404" y="55880"/>
                  <a:pt x="7619404" y="124460"/>
                </a:cubicBezTo>
                <a:lnTo>
                  <a:pt x="7619404" y="7726759"/>
                </a:lnTo>
                <a:cubicBezTo>
                  <a:pt x="7619404" y="7795339"/>
                  <a:pt x="7563524" y="7851218"/>
                  <a:pt x="7494944" y="7851218"/>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*SaaS adalah perangkat lunak yang dimiliki, dipasok, dan dikelola dari jarak jauh oleh satu atau lebih penyedianya</a:t>
            </a:r>
            <a:endParaRPr b="0" i="0" sz="1400" u="none" cap="none" strike="noStrike">
              <a:solidFill>
                <a:schemeClr val="dk1"/>
              </a:solidFill>
              <a:latin typeface="Arial"/>
              <a:ea typeface="Arial"/>
              <a:cs typeface="Arial"/>
              <a:sym typeface="Arial"/>
            </a:endParaRPr>
          </a:p>
        </p:txBody>
      </p:sp>
      <p:sp>
        <p:nvSpPr>
          <p:cNvPr id="194" name="Google Shape;194;p6"/>
          <p:cNvSpPr txBox="1"/>
          <p:nvPr/>
        </p:nvSpPr>
        <p:spPr>
          <a:xfrm>
            <a:off x="1028700" y="6701865"/>
            <a:ext cx="5704800" cy="2216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E2C4B"/>
                </a:solidFill>
                <a:latin typeface="Arial"/>
                <a:ea typeface="Arial"/>
                <a:cs typeface="Arial"/>
                <a:sym typeface="Arial"/>
              </a:rPr>
              <a:t>Churn adalah statistik yang sangat berpengaruh di seluruh bisnis SaaS*. Ini adalah metrik di mana bisnis, tua dan muda, hidup atau mati. Membiarkan tingkat churn merayap lebih tinggi dapat menyebabkan sejumlah masalah terkait.</a:t>
            </a:r>
            <a:endParaRPr b="0" i="0" sz="1400" u="none" cap="none" strike="noStrike">
              <a:solidFill>
                <a:srgbClr val="000000"/>
              </a:solidFill>
              <a:latin typeface="Arial"/>
              <a:ea typeface="Arial"/>
              <a:cs typeface="Arial"/>
              <a:sym typeface="Arial"/>
            </a:endParaRPr>
          </a:p>
        </p:txBody>
      </p:sp>
      <p:sp>
        <p:nvSpPr>
          <p:cNvPr id="195" name="Google Shape;195;p6"/>
          <p:cNvSpPr txBox="1"/>
          <p:nvPr/>
        </p:nvSpPr>
        <p:spPr>
          <a:xfrm>
            <a:off x="252250" y="9595200"/>
            <a:ext cx="7988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*SaaS adalah perangkat lunak yang dimiliki, dipasok, dan dikelola dari jarak jauh oleh satu atau lebih penyedianya</a:t>
            </a:r>
            <a:endParaRPr b="0" i="0" sz="1400" u="none" cap="none" strike="noStrike">
              <a:solidFill>
                <a:srgbClr val="000000"/>
              </a:solidFill>
              <a:latin typeface="Arial"/>
              <a:ea typeface="Arial"/>
              <a:cs typeface="Arial"/>
              <a:sym typeface="Arial"/>
            </a:endParaRPr>
          </a:p>
        </p:txBody>
      </p:sp>
      <p:pic>
        <p:nvPicPr>
          <p:cNvPr id="196" name="Google Shape;196;p6"/>
          <p:cNvPicPr preferRelativeResize="0"/>
          <p:nvPr/>
        </p:nvPicPr>
        <p:blipFill rotWithShape="1">
          <a:blip r:embed="rId3">
            <a:alphaModFix/>
          </a:blip>
          <a:srcRect b="0" l="0" r="0" t="0"/>
          <a:stretch/>
        </p:blipFill>
        <p:spPr>
          <a:xfrm>
            <a:off x="8600338" y="1505263"/>
            <a:ext cx="9223475" cy="7733675"/>
          </a:xfrm>
          <a:prstGeom prst="rect">
            <a:avLst/>
          </a:prstGeom>
          <a:noFill/>
          <a:ln>
            <a:noFill/>
          </a:ln>
        </p:spPr>
      </p:pic>
      <p:sp>
        <p:nvSpPr>
          <p:cNvPr id="197" name="Google Shape;197;p6"/>
          <p:cNvSpPr txBox="1"/>
          <p:nvPr/>
        </p:nvSpPr>
        <p:spPr>
          <a:xfrm>
            <a:off x="8600350" y="9537200"/>
            <a:ext cx="7988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*contoh bersumber dari https://www.profitwell.com/customer-churn/analysis</a:t>
            </a:r>
            <a:endParaRPr b="0" i="0" sz="1400" u="none" cap="none" strike="noStrike">
              <a:solidFill>
                <a:schemeClr val="dk1"/>
              </a:solidFill>
              <a:latin typeface="Arial"/>
              <a:ea typeface="Arial"/>
              <a:cs typeface="Arial"/>
              <a:sym typeface="Arial"/>
            </a:endParaRPr>
          </a:p>
        </p:txBody>
      </p:sp>
      <p:pic>
        <p:nvPicPr>
          <p:cNvPr id="198" name="Google Shape;198;p6"/>
          <p:cNvPicPr preferRelativeResize="0"/>
          <p:nvPr/>
        </p:nvPicPr>
        <p:blipFill rotWithShape="1">
          <a:blip r:embed="rId4">
            <a:alphaModFix/>
          </a:blip>
          <a:srcRect b="0" l="0" r="0" t="0"/>
          <a:stretch/>
        </p:blipFill>
        <p:spPr>
          <a:xfrm>
            <a:off x="15703975" y="114450"/>
            <a:ext cx="2431426" cy="18038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grpSp>
        <p:nvGrpSpPr>
          <p:cNvPr id="203" name="Google Shape;203;p8"/>
          <p:cNvGrpSpPr/>
          <p:nvPr/>
        </p:nvGrpSpPr>
        <p:grpSpPr>
          <a:xfrm>
            <a:off x="8556524" y="1820079"/>
            <a:ext cx="9731476" cy="7896560"/>
            <a:chOff x="0" y="0"/>
            <a:chExt cx="12975301" cy="10528746"/>
          </a:xfrm>
        </p:grpSpPr>
        <p:pic>
          <p:nvPicPr>
            <p:cNvPr id="204" name="Google Shape;204;p8"/>
            <p:cNvPicPr preferRelativeResize="0"/>
            <p:nvPr/>
          </p:nvPicPr>
          <p:blipFill rotWithShape="1">
            <a:blip r:embed="rId3">
              <a:alphaModFix amt="51000"/>
            </a:blip>
            <a:srcRect b="0" l="0" r="0" t="0"/>
            <a:stretch/>
          </p:blipFill>
          <p:spPr>
            <a:xfrm>
              <a:off x="4931912" y="7737020"/>
              <a:ext cx="8043389" cy="2791726"/>
            </a:xfrm>
            <a:prstGeom prst="rect">
              <a:avLst/>
            </a:prstGeom>
            <a:noFill/>
            <a:ln>
              <a:noFill/>
            </a:ln>
          </p:spPr>
        </p:pic>
        <p:pic>
          <p:nvPicPr>
            <p:cNvPr id="205" name="Google Shape;205;p8"/>
            <p:cNvPicPr preferRelativeResize="0"/>
            <p:nvPr/>
          </p:nvPicPr>
          <p:blipFill rotWithShape="1">
            <a:blip r:embed="rId4">
              <a:alphaModFix amt="26000"/>
            </a:blip>
            <a:srcRect b="0" l="0" r="0" t="0"/>
            <a:stretch/>
          </p:blipFill>
          <p:spPr>
            <a:xfrm>
              <a:off x="0" y="8511403"/>
              <a:ext cx="4931912" cy="1711784"/>
            </a:xfrm>
            <a:prstGeom prst="rect">
              <a:avLst/>
            </a:prstGeom>
            <a:noFill/>
            <a:ln>
              <a:noFill/>
            </a:ln>
          </p:spPr>
        </p:pic>
        <p:sp>
          <p:nvSpPr>
            <p:cNvPr id="206" name="Google Shape;206;p8"/>
            <p:cNvSpPr/>
            <p:nvPr/>
          </p:nvSpPr>
          <p:spPr>
            <a:xfrm>
              <a:off x="1256086" y="0"/>
              <a:ext cx="8777619" cy="881696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F9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7" name="Google Shape;207;p8"/>
            <p:cNvPicPr preferRelativeResize="0"/>
            <p:nvPr/>
          </p:nvPicPr>
          <p:blipFill rotWithShape="1">
            <a:blip r:embed="rId5">
              <a:alphaModFix/>
            </a:blip>
            <a:srcRect b="0" l="0" r="0" t="0"/>
            <a:stretch/>
          </p:blipFill>
          <p:spPr>
            <a:xfrm>
              <a:off x="1961621" y="964247"/>
              <a:ext cx="8928296" cy="9157227"/>
            </a:xfrm>
            <a:prstGeom prst="rect">
              <a:avLst/>
            </a:prstGeom>
            <a:noFill/>
            <a:ln>
              <a:noFill/>
            </a:ln>
          </p:spPr>
        </p:pic>
      </p:grpSp>
      <p:grpSp>
        <p:nvGrpSpPr>
          <p:cNvPr id="208" name="Google Shape;208;p8"/>
          <p:cNvGrpSpPr/>
          <p:nvPr/>
        </p:nvGrpSpPr>
        <p:grpSpPr>
          <a:xfrm>
            <a:off x="1028700" y="8432800"/>
            <a:ext cx="825500" cy="825500"/>
            <a:chOff x="0" y="0"/>
            <a:chExt cx="1100667" cy="1100667"/>
          </a:xfrm>
        </p:grpSpPr>
        <p:sp>
          <p:nvSpPr>
            <p:cNvPr id="209" name="Google Shape;209;p8"/>
            <p:cNvSpPr/>
            <p:nvPr/>
          </p:nvSpPr>
          <p:spPr>
            <a:xfrm>
              <a:off x="0" y="0"/>
              <a:ext cx="1100667" cy="1100667"/>
            </a:xfrm>
            <a:custGeom>
              <a:rect b="b" l="l" r="r" t="t"/>
              <a:pathLst>
                <a:path extrusionOk="0"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8"/>
            <p:cNvSpPr/>
            <p:nvPr/>
          </p:nvSpPr>
          <p:spPr>
            <a:xfrm rot="-5400000">
              <a:off x="436385" y="452780"/>
              <a:ext cx="290178" cy="195107"/>
            </a:xfrm>
            <a:custGeom>
              <a:rect b="b" l="l" r="r" t="t"/>
              <a:pathLst>
                <a:path extrusionOk="0" h="1297940" w="1930400">
                  <a:moveTo>
                    <a:pt x="0" y="0"/>
                  </a:moveTo>
                  <a:lnTo>
                    <a:pt x="965200" y="1297940"/>
                  </a:lnTo>
                  <a:lnTo>
                    <a:pt x="1930400" y="0"/>
                  </a:lnTo>
                  <a:close/>
                </a:path>
              </a:pathLst>
            </a:custGeom>
            <a:solidFill>
              <a:srgbClr val="FFFFFF"/>
            </a:solidFill>
            <a:ln>
              <a:noFill/>
            </a:ln>
          </p:spPr>
        </p:sp>
      </p:grpSp>
      <p:sp>
        <p:nvSpPr>
          <p:cNvPr id="211" name="Google Shape;211;p8"/>
          <p:cNvSpPr txBox="1"/>
          <p:nvPr/>
        </p:nvSpPr>
        <p:spPr>
          <a:xfrm>
            <a:off x="1028700" y="3556000"/>
            <a:ext cx="7257000" cy="2370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7000"/>
              <a:buFont typeface="Arial"/>
              <a:buNone/>
            </a:pPr>
            <a:r>
              <a:rPr b="0" i="0" lang="en-US" sz="7000" u="none" cap="none" strike="noStrike">
                <a:solidFill>
                  <a:srgbClr val="0E2C4B"/>
                </a:solidFill>
                <a:latin typeface="Arial"/>
                <a:ea typeface="Arial"/>
                <a:cs typeface="Arial"/>
                <a:sym typeface="Arial"/>
              </a:rPr>
              <a:t>Analisis Data </a:t>
            </a:r>
            <a:r>
              <a:rPr b="0" i="0" lang="en-US" sz="7000" u="none" cap="none" strike="noStrike">
                <a:solidFill>
                  <a:srgbClr val="F36825"/>
                </a:solidFill>
                <a:latin typeface="Arial"/>
                <a:ea typeface="Arial"/>
                <a:cs typeface="Arial"/>
                <a:sym typeface="Arial"/>
              </a:rPr>
              <a:t>Churn</a:t>
            </a:r>
            <a:r>
              <a:rPr b="0" i="0" lang="en-US" sz="7000" u="none" cap="none" strike="noStrike">
                <a:solidFill>
                  <a:srgbClr val="0E2C4B"/>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2" name="Google Shape;212;p8"/>
          <p:cNvSpPr txBox="1"/>
          <p:nvPr/>
        </p:nvSpPr>
        <p:spPr>
          <a:xfrm>
            <a:off x="1028700" y="1077122"/>
            <a:ext cx="47256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3" name="Google Shape;213;p8"/>
          <p:cNvPicPr preferRelativeResize="0"/>
          <p:nvPr/>
        </p:nvPicPr>
        <p:blipFill rotWithShape="1">
          <a:blip r:embed="rId6">
            <a:alphaModFix/>
          </a:blip>
          <a:srcRect b="0" l="0" r="0" t="0"/>
          <a:stretch/>
        </p:blipFill>
        <p:spPr>
          <a:xfrm>
            <a:off x="343550" y="198550"/>
            <a:ext cx="2431426" cy="18038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217" name="Shape 217"/>
        <p:cNvGrpSpPr/>
        <p:nvPr/>
      </p:nvGrpSpPr>
      <p:grpSpPr>
        <a:xfrm>
          <a:off x="0" y="0"/>
          <a:ext cx="0" cy="0"/>
          <a:chOff x="0" y="0"/>
          <a:chExt cx="0" cy="0"/>
        </a:xfrm>
      </p:grpSpPr>
      <p:sp>
        <p:nvSpPr>
          <p:cNvPr id="218" name="Google Shape;218;p9"/>
          <p:cNvSpPr/>
          <p:nvPr/>
        </p:nvSpPr>
        <p:spPr>
          <a:xfrm>
            <a:off x="1028700" y="4379723"/>
            <a:ext cx="5033385" cy="4878577"/>
          </a:xfrm>
          <a:custGeom>
            <a:rect b="b" l="l" r="r" t="t"/>
            <a:pathLst>
              <a:path extrusionOk="0" h="3902862" w="4026708">
                <a:moveTo>
                  <a:pt x="3902248" y="3902862"/>
                </a:moveTo>
                <a:lnTo>
                  <a:pt x="124460" y="3902862"/>
                </a:lnTo>
                <a:cubicBezTo>
                  <a:pt x="55880" y="3902862"/>
                  <a:pt x="0" y="3846982"/>
                  <a:pt x="0" y="3778402"/>
                </a:cubicBezTo>
                <a:lnTo>
                  <a:pt x="0" y="124460"/>
                </a:lnTo>
                <a:cubicBezTo>
                  <a:pt x="0" y="55880"/>
                  <a:pt x="55880" y="0"/>
                  <a:pt x="124460" y="0"/>
                </a:cubicBezTo>
                <a:lnTo>
                  <a:pt x="3902248" y="0"/>
                </a:lnTo>
                <a:cubicBezTo>
                  <a:pt x="3970828" y="0"/>
                  <a:pt x="4026708" y="55880"/>
                  <a:pt x="4026708" y="124460"/>
                </a:cubicBezTo>
                <a:lnTo>
                  <a:pt x="4026708" y="3778402"/>
                </a:lnTo>
                <a:cubicBezTo>
                  <a:pt x="4026708" y="3846982"/>
                  <a:pt x="3970828" y="3902862"/>
                  <a:pt x="3902248" y="390286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9" name="Google Shape;219;p9"/>
          <p:cNvGrpSpPr/>
          <p:nvPr/>
        </p:nvGrpSpPr>
        <p:grpSpPr>
          <a:xfrm>
            <a:off x="1428036" y="3464250"/>
            <a:ext cx="1453728" cy="1679249"/>
            <a:chOff x="0" y="0"/>
            <a:chExt cx="1938305" cy="2239000"/>
          </a:xfrm>
        </p:grpSpPr>
        <p:pic>
          <p:nvPicPr>
            <p:cNvPr id="220" name="Google Shape;220;p9"/>
            <p:cNvPicPr preferRelativeResize="0"/>
            <p:nvPr/>
          </p:nvPicPr>
          <p:blipFill rotWithShape="1">
            <a:blip r:embed="rId3">
              <a:alphaModFix amt="51000"/>
            </a:blip>
            <a:srcRect b="0" l="0" r="0" t="0"/>
            <a:stretch/>
          </p:blipFill>
          <p:spPr>
            <a:xfrm>
              <a:off x="0" y="1641014"/>
              <a:ext cx="1722890" cy="597986"/>
            </a:xfrm>
            <a:prstGeom prst="rect">
              <a:avLst/>
            </a:prstGeom>
            <a:noFill/>
            <a:ln>
              <a:noFill/>
            </a:ln>
          </p:spPr>
        </p:pic>
        <p:pic>
          <p:nvPicPr>
            <p:cNvPr id="221" name="Google Shape;221;p9"/>
            <p:cNvPicPr preferRelativeResize="0"/>
            <p:nvPr/>
          </p:nvPicPr>
          <p:blipFill rotWithShape="1">
            <a:blip r:embed="rId4">
              <a:alphaModFix/>
            </a:blip>
            <a:srcRect b="0" l="0" r="0" t="0"/>
            <a:stretch/>
          </p:blipFill>
          <p:spPr>
            <a:xfrm>
              <a:off x="548424" y="0"/>
              <a:ext cx="1389881" cy="2111437"/>
            </a:xfrm>
            <a:prstGeom prst="rect">
              <a:avLst/>
            </a:prstGeom>
            <a:noFill/>
            <a:ln>
              <a:noFill/>
            </a:ln>
          </p:spPr>
        </p:pic>
      </p:grpSp>
      <p:sp>
        <p:nvSpPr>
          <p:cNvPr id="222" name="Google Shape;222;p9"/>
          <p:cNvSpPr/>
          <p:nvPr/>
        </p:nvSpPr>
        <p:spPr>
          <a:xfrm>
            <a:off x="6627308" y="4379723"/>
            <a:ext cx="5033385" cy="4878154"/>
          </a:xfrm>
          <a:custGeom>
            <a:rect b="b" l="l" r="r" t="t"/>
            <a:pathLst>
              <a:path extrusionOk="0" h="3902523" w="4026708">
                <a:moveTo>
                  <a:pt x="3902248" y="3902523"/>
                </a:moveTo>
                <a:lnTo>
                  <a:pt x="124460" y="3902523"/>
                </a:lnTo>
                <a:cubicBezTo>
                  <a:pt x="55880" y="3902523"/>
                  <a:pt x="0" y="3846643"/>
                  <a:pt x="0" y="3778063"/>
                </a:cubicBezTo>
                <a:lnTo>
                  <a:pt x="0" y="124460"/>
                </a:lnTo>
                <a:cubicBezTo>
                  <a:pt x="0" y="55880"/>
                  <a:pt x="55880" y="0"/>
                  <a:pt x="124460" y="0"/>
                </a:cubicBezTo>
                <a:lnTo>
                  <a:pt x="3902248" y="0"/>
                </a:lnTo>
                <a:cubicBezTo>
                  <a:pt x="3970828" y="0"/>
                  <a:pt x="4026708" y="55880"/>
                  <a:pt x="4026708" y="124460"/>
                </a:cubicBezTo>
                <a:lnTo>
                  <a:pt x="4026708" y="3778064"/>
                </a:lnTo>
                <a:cubicBezTo>
                  <a:pt x="4026708" y="3846643"/>
                  <a:pt x="3970828" y="3902523"/>
                  <a:pt x="3902248" y="390252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9"/>
          <p:cNvSpPr/>
          <p:nvPr/>
        </p:nvSpPr>
        <p:spPr>
          <a:xfrm>
            <a:off x="12225915" y="4379723"/>
            <a:ext cx="5033385" cy="4878154"/>
          </a:xfrm>
          <a:custGeom>
            <a:rect b="b" l="l" r="r" t="t"/>
            <a:pathLst>
              <a:path extrusionOk="0" h="3902523" w="4026708">
                <a:moveTo>
                  <a:pt x="3902248" y="3902523"/>
                </a:moveTo>
                <a:lnTo>
                  <a:pt x="124460" y="3902523"/>
                </a:lnTo>
                <a:cubicBezTo>
                  <a:pt x="55880" y="3902523"/>
                  <a:pt x="0" y="3846643"/>
                  <a:pt x="0" y="3778063"/>
                </a:cubicBezTo>
                <a:lnTo>
                  <a:pt x="0" y="124460"/>
                </a:lnTo>
                <a:cubicBezTo>
                  <a:pt x="0" y="55880"/>
                  <a:pt x="55880" y="0"/>
                  <a:pt x="124460" y="0"/>
                </a:cubicBezTo>
                <a:lnTo>
                  <a:pt x="3902248" y="0"/>
                </a:lnTo>
                <a:cubicBezTo>
                  <a:pt x="3970828" y="0"/>
                  <a:pt x="4026708" y="55880"/>
                  <a:pt x="4026708" y="124460"/>
                </a:cubicBezTo>
                <a:lnTo>
                  <a:pt x="4026708" y="3778064"/>
                </a:lnTo>
                <a:cubicBezTo>
                  <a:pt x="4026708" y="3846643"/>
                  <a:pt x="3970828" y="3902523"/>
                  <a:pt x="3902248" y="3902523"/>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4" name="Google Shape;224;p9"/>
          <p:cNvGrpSpPr/>
          <p:nvPr/>
        </p:nvGrpSpPr>
        <p:grpSpPr>
          <a:xfrm>
            <a:off x="6979367" y="3457329"/>
            <a:ext cx="1917568" cy="1686171"/>
            <a:chOff x="0" y="0"/>
            <a:chExt cx="2556757" cy="2248228"/>
          </a:xfrm>
        </p:grpSpPr>
        <p:pic>
          <p:nvPicPr>
            <p:cNvPr id="225" name="Google Shape;225;p9"/>
            <p:cNvPicPr preferRelativeResize="0"/>
            <p:nvPr/>
          </p:nvPicPr>
          <p:blipFill rotWithShape="1">
            <a:blip r:embed="rId3">
              <a:alphaModFix amt="51000"/>
            </a:blip>
            <a:srcRect b="0" l="0" r="0" t="0"/>
            <a:stretch/>
          </p:blipFill>
          <p:spPr>
            <a:xfrm>
              <a:off x="0" y="1650242"/>
              <a:ext cx="1722890" cy="597986"/>
            </a:xfrm>
            <a:prstGeom prst="rect">
              <a:avLst/>
            </a:prstGeom>
            <a:noFill/>
            <a:ln>
              <a:noFill/>
            </a:ln>
          </p:spPr>
        </p:pic>
        <p:pic>
          <p:nvPicPr>
            <p:cNvPr id="226" name="Google Shape;226;p9"/>
            <p:cNvPicPr preferRelativeResize="0"/>
            <p:nvPr/>
          </p:nvPicPr>
          <p:blipFill rotWithShape="1">
            <a:blip r:embed="rId5">
              <a:alphaModFix/>
            </a:blip>
            <a:srcRect b="0" l="0" r="0" t="0"/>
            <a:stretch/>
          </p:blipFill>
          <p:spPr>
            <a:xfrm>
              <a:off x="444035" y="0"/>
              <a:ext cx="2112722" cy="2120664"/>
            </a:xfrm>
            <a:prstGeom prst="rect">
              <a:avLst/>
            </a:prstGeom>
            <a:noFill/>
            <a:ln>
              <a:noFill/>
            </a:ln>
          </p:spPr>
        </p:pic>
      </p:grpSp>
      <p:grpSp>
        <p:nvGrpSpPr>
          <p:cNvPr id="227" name="Google Shape;227;p9"/>
          <p:cNvGrpSpPr/>
          <p:nvPr/>
        </p:nvGrpSpPr>
        <p:grpSpPr>
          <a:xfrm>
            <a:off x="12625251" y="3711618"/>
            <a:ext cx="1941529" cy="1431881"/>
            <a:chOff x="0" y="0"/>
            <a:chExt cx="2588706" cy="1909175"/>
          </a:xfrm>
        </p:grpSpPr>
        <p:pic>
          <p:nvPicPr>
            <p:cNvPr id="228" name="Google Shape;228;p9"/>
            <p:cNvPicPr preferRelativeResize="0"/>
            <p:nvPr/>
          </p:nvPicPr>
          <p:blipFill rotWithShape="1">
            <a:blip r:embed="rId3">
              <a:alphaModFix amt="51000"/>
            </a:blip>
            <a:srcRect b="0" l="0" r="0" t="0"/>
            <a:stretch/>
          </p:blipFill>
          <p:spPr>
            <a:xfrm>
              <a:off x="0" y="1311189"/>
              <a:ext cx="1722890" cy="597986"/>
            </a:xfrm>
            <a:prstGeom prst="rect">
              <a:avLst/>
            </a:prstGeom>
            <a:noFill/>
            <a:ln>
              <a:noFill/>
            </a:ln>
          </p:spPr>
        </p:pic>
        <p:pic>
          <p:nvPicPr>
            <p:cNvPr id="229" name="Google Shape;229;p9"/>
            <p:cNvPicPr preferRelativeResize="0"/>
            <p:nvPr/>
          </p:nvPicPr>
          <p:blipFill rotWithShape="1">
            <a:blip r:embed="rId6">
              <a:alphaModFix/>
            </a:blip>
            <a:srcRect b="0" l="0" r="0" t="0"/>
            <a:stretch/>
          </p:blipFill>
          <p:spPr>
            <a:xfrm>
              <a:off x="380984" y="0"/>
              <a:ext cx="2207722" cy="1781612"/>
            </a:xfrm>
            <a:prstGeom prst="rect">
              <a:avLst/>
            </a:prstGeom>
            <a:noFill/>
            <a:ln>
              <a:noFill/>
            </a:ln>
          </p:spPr>
        </p:pic>
      </p:grpSp>
      <p:grpSp>
        <p:nvGrpSpPr>
          <p:cNvPr id="230" name="Google Shape;230;p9"/>
          <p:cNvGrpSpPr/>
          <p:nvPr/>
        </p:nvGrpSpPr>
        <p:grpSpPr>
          <a:xfrm>
            <a:off x="1028700" y="1028700"/>
            <a:ext cx="12084751" cy="1537765"/>
            <a:chOff x="0" y="0"/>
            <a:chExt cx="16112999" cy="2050353"/>
          </a:xfrm>
        </p:grpSpPr>
        <p:sp>
          <p:nvSpPr>
            <p:cNvPr id="231" name="Google Shape;231;p9"/>
            <p:cNvSpPr txBox="1"/>
            <p:nvPr/>
          </p:nvSpPr>
          <p:spPr>
            <a:xfrm>
              <a:off x="0" y="0"/>
              <a:ext cx="16112999" cy="1436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7000"/>
                <a:buFont typeface="Arial"/>
                <a:buNone/>
              </a:pPr>
              <a:r>
                <a:rPr b="0" i="0" lang="en-US" sz="7000" u="none" cap="none" strike="noStrike">
                  <a:solidFill>
                    <a:srgbClr val="0E2C4B"/>
                  </a:solidFill>
                  <a:latin typeface="Arial"/>
                  <a:ea typeface="Arial"/>
                  <a:cs typeface="Arial"/>
                  <a:sym typeface="Arial"/>
                </a:rPr>
                <a:t>Analisis Data </a:t>
              </a:r>
              <a:r>
                <a:rPr b="0" i="0" lang="en-US" sz="7000" u="none" cap="none" strike="noStrike">
                  <a:solidFill>
                    <a:srgbClr val="F36825"/>
                  </a:solidFill>
                  <a:latin typeface="Arial"/>
                  <a:ea typeface="Arial"/>
                  <a:cs typeface="Arial"/>
                  <a:sym typeface="Arial"/>
                </a:rPr>
                <a:t>Churn</a:t>
              </a:r>
              <a:endParaRPr b="0" i="0" sz="1400" u="none" cap="none" strike="noStrike">
                <a:solidFill>
                  <a:srgbClr val="000000"/>
                </a:solidFill>
                <a:latin typeface="Arial"/>
                <a:ea typeface="Arial"/>
                <a:cs typeface="Arial"/>
                <a:sym typeface="Arial"/>
              </a:endParaRPr>
            </a:p>
          </p:txBody>
        </p:sp>
        <p:sp>
          <p:nvSpPr>
            <p:cNvPr id="232" name="Google Shape;232;p9"/>
            <p:cNvSpPr txBox="1"/>
            <p:nvPr/>
          </p:nvSpPr>
          <p:spPr>
            <a:xfrm>
              <a:off x="0" y="1762953"/>
              <a:ext cx="16112999" cy="28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3" name="Google Shape;233;p9"/>
          <p:cNvSpPr txBox="1"/>
          <p:nvPr/>
        </p:nvSpPr>
        <p:spPr>
          <a:xfrm>
            <a:off x="1428036" y="5317561"/>
            <a:ext cx="4311000" cy="41301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Clr>
                <a:srgbClr val="000000"/>
              </a:buClr>
              <a:buSzPts val="2200"/>
              <a:buFont typeface="Arial"/>
              <a:buNone/>
            </a:pPr>
            <a:r>
              <a:rPr b="0" i="0" lang="en-US" sz="2200" u="none" cap="none" strike="noStrike">
                <a:solidFill>
                  <a:srgbClr val="0E2C4B"/>
                </a:solidFill>
                <a:latin typeface="Arial"/>
                <a:ea typeface="Arial"/>
                <a:cs typeface="Arial"/>
                <a:sym typeface="Arial"/>
              </a:rPr>
              <a:t>Seperti halnya bentuk analisis apa pun, analisis churn yang efektif mengharuskan kita untuk melacak data yang benar. Menetapkan tujuan berorientasi KPI* yang tepat dapat membantu kita melihat lebih dekat apa yang mempengaruhi churn kita.</a:t>
            </a:r>
            <a:endParaRPr b="0" i="0" sz="2200" u="none" cap="none" strike="noStrike">
              <a:solidFill>
                <a:srgbClr val="0E2C4B"/>
              </a:solidFill>
              <a:latin typeface="Arial"/>
              <a:ea typeface="Arial"/>
              <a:cs typeface="Arial"/>
              <a:sym typeface="Arial"/>
            </a:endParaRPr>
          </a:p>
          <a:p>
            <a:pPr indent="0" lvl="0" marL="0" marR="0" rtl="0" algn="l">
              <a:lnSpc>
                <a:spcPct val="139954"/>
              </a:lnSpc>
              <a:spcBef>
                <a:spcPts val="0"/>
              </a:spcBef>
              <a:spcAft>
                <a:spcPts val="0"/>
              </a:spcAft>
              <a:buClr>
                <a:srgbClr val="000000"/>
              </a:buClr>
              <a:buSzPts val="2200"/>
              <a:buFont typeface="Arial"/>
              <a:buNone/>
            </a:pPr>
            <a:r>
              <a:t/>
            </a:r>
            <a:endParaRPr b="0" i="0" sz="2200" u="none" cap="none" strike="noStrike">
              <a:solidFill>
                <a:srgbClr val="0E2C4B"/>
              </a:solidFill>
              <a:latin typeface="Arial"/>
              <a:ea typeface="Arial"/>
              <a:cs typeface="Arial"/>
              <a:sym typeface="Arial"/>
            </a:endParaRPr>
          </a:p>
        </p:txBody>
      </p:sp>
      <p:grpSp>
        <p:nvGrpSpPr>
          <p:cNvPr id="234" name="Google Shape;234;p9"/>
          <p:cNvGrpSpPr/>
          <p:nvPr/>
        </p:nvGrpSpPr>
        <p:grpSpPr>
          <a:xfrm>
            <a:off x="6988543" y="5832978"/>
            <a:ext cx="4311000" cy="2975212"/>
            <a:chOff x="0" y="-38100"/>
            <a:chExt cx="5748000" cy="3966949"/>
          </a:xfrm>
        </p:grpSpPr>
        <p:sp>
          <p:nvSpPr>
            <p:cNvPr id="235" name="Google Shape;235;p9"/>
            <p:cNvSpPr txBox="1"/>
            <p:nvPr/>
          </p:nvSpPr>
          <p:spPr>
            <a:xfrm>
              <a:off x="0" y="-38100"/>
              <a:ext cx="5748000" cy="4515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Clr>
                  <a:srgbClr val="000000"/>
                </a:buClr>
                <a:buSzPts val="2200"/>
                <a:buFont typeface="Arial"/>
                <a:buNone/>
              </a:pPr>
              <a:r>
                <a:rPr b="0" i="0" lang="en-US" sz="2200" u="none" cap="none" strike="noStrike">
                  <a:solidFill>
                    <a:srgbClr val="0E2C4B"/>
                  </a:solidFill>
                  <a:latin typeface="Arial"/>
                  <a:ea typeface="Arial"/>
                  <a:cs typeface="Arial"/>
                  <a:sym typeface="Arial"/>
                </a:rPr>
                <a:t>BENTUK-BENTUK KPI</a:t>
              </a:r>
              <a:endParaRPr b="0" i="0" sz="1400" u="none" cap="none" strike="noStrike">
                <a:solidFill>
                  <a:srgbClr val="000000"/>
                </a:solidFill>
                <a:latin typeface="Arial"/>
                <a:ea typeface="Arial"/>
                <a:cs typeface="Arial"/>
                <a:sym typeface="Arial"/>
              </a:endParaRPr>
            </a:p>
          </p:txBody>
        </p:sp>
        <p:sp>
          <p:nvSpPr>
            <p:cNvPr id="236" name="Google Shape;236;p9"/>
            <p:cNvSpPr txBox="1"/>
            <p:nvPr/>
          </p:nvSpPr>
          <p:spPr>
            <a:xfrm>
              <a:off x="0" y="949849"/>
              <a:ext cx="5748000" cy="2979000"/>
            </a:xfrm>
            <a:prstGeom prst="rect">
              <a:avLst/>
            </a:prstGeom>
            <a:noFill/>
            <a:ln>
              <a:noFill/>
            </a:ln>
          </p:spPr>
          <p:txBody>
            <a:bodyPr anchorCtr="0" anchor="t" bIns="0" lIns="0" spcFirstLastPara="1" rIns="0" wrap="square" tIns="0">
              <a:spAutoFit/>
            </a:bodyPr>
            <a:lstStyle/>
            <a:p>
              <a:pPr indent="-368300" lvl="0" marL="457200" marR="0" rtl="0" algn="l">
                <a:lnSpc>
                  <a:spcPct val="139954"/>
                </a:lnSpc>
                <a:spcBef>
                  <a:spcPts val="0"/>
                </a:spcBef>
                <a:spcAft>
                  <a:spcPts val="0"/>
                </a:spcAft>
                <a:buClr>
                  <a:srgbClr val="0E2C4B"/>
                </a:buClr>
                <a:buSzPts val="2200"/>
                <a:buFont typeface="Arial"/>
                <a:buChar char="❏"/>
              </a:pPr>
              <a:r>
                <a:rPr b="0" i="0" lang="en-US" sz="2200" u="none" cap="none" strike="noStrike">
                  <a:solidFill>
                    <a:srgbClr val="0E2C4B"/>
                  </a:solidFill>
                  <a:latin typeface="Arial"/>
                  <a:ea typeface="Arial"/>
                  <a:cs typeface="Arial"/>
                  <a:sym typeface="Arial"/>
                </a:rPr>
                <a:t>Pelibatan pelanggan dan penggunaan.</a:t>
              </a:r>
              <a:endParaRPr b="0" i="0" sz="2200" u="none" cap="none" strike="noStrike">
                <a:solidFill>
                  <a:srgbClr val="0E2C4B"/>
                </a:solidFill>
                <a:latin typeface="Arial"/>
                <a:ea typeface="Arial"/>
                <a:cs typeface="Arial"/>
                <a:sym typeface="Arial"/>
              </a:endParaRPr>
            </a:p>
            <a:p>
              <a:pPr indent="-368300" lvl="0" marL="457200" marR="0" rtl="0" algn="l">
                <a:lnSpc>
                  <a:spcPct val="139954"/>
                </a:lnSpc>
                <a:spcBef>
                  <a:spcPts val="0"/>
                </a:spcBef>
                <a:spcAft>
                  <a:spcPts val="0"/>
                </a:spcAft>
                <a:buClr>
                  <a:srgbClr val="0E2C4B"/>
                </a:buClr>
                <a:buSzPts val="2200"/>
                <a:buFont typeface="Arial"/>
                <a:buChar char="❏"/>
              </a:pPr>
              <a:r>
                <a:rPr b="0" i="0" lang="en-US" sz="2200" u="none" cap="none" strike="noStrike">
                  <a:solidFill>
                    <a:srgbClr val="0E2C4B"/>
                  </a:solidFill>
                  <a:latin typeface="Arial"/>
                  <a:ea typeface="Arial"/>
                  <a:cs typeface="Arial"/>
                  <a:sym typeface="Arial"/>
                </a:rPr>
                <a:t>Harga pesaing.</a:t>
              </a:r>
              <a:endParaRPr b="0" i="0" sz="2200" u="none" cap="none" strike="noStrike">
                <a:solidFill>
                  <a:srgbClr val="0E2C4B"/>
                </a:solidFill>
                <a:latin typeface="Arial"/>
                <a:ea typeface="Arial"/>
                <a:cs typeface="Arial"/>
                <a:sym typeface="Arial"/>
              </a:endParaRPr>
            </a:p>
            <a:p>
              <a:pPr indent="-368300" lvl="0" marL="457200" marR="0" rtl="0" algn="l">
                <a:lnSpc>
                  <a:spcPct val="139954"/>
                </a:lnSpc>
                <a:spcBef>
                  <a:spcPts val="0"/>
                </a:spcBef>
                <a:spcAft>
                  <a:spcPts val="0"/>
                </a:spcAft>
                <a:buClr>
                  <a:srgbClr val="0E2C4B"/>
                </a:buClr>
                <a:buSzPts val="2200"/>
                <a:buFont typeface="Arial"/>
                <a:buChar char="❏"/>
              </a:pPr>
              <a:r>
                <a:rPr b="0" i="0" lang="en-US" sz="2200" u="none" cap="none" strike="noStrike">
                  <a:solidFill>
                    <a:srgbClr val="0E2C4B"/>
                  </a:solidFill>
                  <a:latin typeface="Arial"/>
                  <a:ea typeface="Arial"/>
                  <a:cs typeface="Arial"/>
                  <a:sym typeface="Arial"/>
                </a:rPr>
                <a:t>Kemungkinan untuk </a:t>
              </a:r>
              <a:r>
                <a:rPr b="0" i="1" lang="en-US" sz="2200" u="none" cap="none" strike="noStrike">
                  <a:solidFill>
                    <a:srgbClr val="0E2C4B"/>
                  </a:solidFill>
                  <a:latin typeface="Arial"/>
                  <a:ea typeface="Arial"/>
                  <a:cs typeface="Arial"/>
                  <a:sym typeface="Arial"/>
                </a:rPr>
                <a:t>upgrade </a:t>
              </a:r>
              <a:r>
                <a:rPr b="0" i="0" lang="en-US" sz="2200" u="none" cap="none" strike="noStrike">
                  <a:solidFill>
                    <a:srgbClr val="0E2C4B"/>
                  </a:solidFill>
                  <a:latin typeface="Arial"/>
                  <a:ea typeface="Arial"/>
                  <a:cs typeface="Arial"/>
                  <a:sym typeface="Arial"/>
                </a:rPr>
                <a:t>dan improvisasi.</a:t>
              </a:r>
              <a:endParaRPr b="0" i="0" sz="2200" u="none" cap="none" strike="noStrike">
                <a:solidFill>
                  <a:srgbClr val="0E2C4B"/>
                </a:solidFill>
                <a:latin typeface="Arial"/>
                <a:ea typeface="Arial"/>
                <a:cs typeface="Arial"/>
                <a:sym typeface="Arial"/>
              </a:endParaRPr>
            </a:p>
          </p:txBody>
        </p:sp>
      </p:grpSp>
      <p:grpSp>
        <p:nvGrpSpPr>
          <p:cNvPr id="237" name="Google Shape;237;p9"/>
          <p:cNvGrpSpPr/>
          <p:nvPr/>
        </p:nvGrpSpPr>
        <p:grpSpPr>
          <a:xfrm>
            <a:off x="12587151" y="5832978"/>
            <a:ext cx="4311000" cy="2888970"/>
            <a:chOff x="0" y="-38100"/>
            <a:chExt cx="5748000" cy="3851960"/>
          </a:xfrm>
        </p:grpSpPr>
        <p:sp>
          <p:nvSpPr>
            <p:cNvPr id="238" name="Google Shape;238;p9"/>
            <p:cNvSpPr txBox="1"/>
            <p:nvPr/>
          </p:nvSpPr>
          <p:spPr>
            <a:xfrm>
              <a:off x="0" y="-38100"/>
              <a:ext cx="5748000" cy="10833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Clr>
                  <a:srgbClr val="000000"/>
                </a:buClr>
                <a:buSzPts val="2200"/>
                <a:buFont typeface="Arial"/>
                <a:buNone/>
              </a:pPr>
              <a:r>
                <a:rPr b="0" i="0" lang="en-US" sz="2200" u="none" cap="none" strike="noStrike">
                  <a:solidFill>
                    <a:srgbClr val="0E2C4B"/>
                  </a:solidFill>
                  <a:latin typeface="Arial"/>
                  <a:ea typeface="Arial"/>
                  <a:cs typeface="Arial"/>
                  <a:sym typeface="Arial"/>
                </a:rPr>
                <a:t>TAHAPAN ANALISIS LANJUTAN SETELAH MENGETAHUI KPI:</a:t>
              </a:r>
              <a:endParaRPr b="0" i="0" sz="1400" u="none" cap="none" strike="noStrike">
                <a:solidFill>
                  <a:srgbClr val="000000"/>
                </a:solidFill>
                <a:latin typeface="Arial"/>
                <a:ea typeface="Arial"/>
                <a:cs typeface="Arial"/>
                <a:sym typeface="Arial"/>
              </a:endParaRPr>
            </a:p>
          </p:txBody>
        </p:sp>
        <p:sp>
          <p:nvSpPr>
            <p:cNvPr id="239" name="Google Shape;239;p9"/>
            <p:cNvSpPr txBox="1"/>
            <p:nvPr/>
          </p:nvSpPr>
          <p:spPr>
            <a:xfrm>
              <a:off x="0" y="1466660"/>
              <a:ext cx="5748000" cy="2347200"/>
            </a:xfrm>
            <a:prstGeom prst="rect">
              <a:avLst/>
            </a:prstGeom>
            <a:noFill/>
            <a:ln>
              <a:noFill/>
            </a:ln>
          </p:spPr>
          <p:txBody>
            <a:bodyPr anchorCtr="0" anchor="t" bIns="0" lIns="0" spcFirstLastPara="1" rIns="0" wrap="square" tIns="0">
              <a:spAutoFit/>
            </a:bodyPr>
            <a:lstStyle/>
            <a:p>
              <a:pPr indent="-368300" lvl="0" marL="457200" marR="0" rtl="0" algn="l">
                <a:lnSpc>
                  <a:spcPct val="139954"/>
                </a:lnSpc>
                <a:spcBef>
                  <a:spcPts val="0"/>
                </a:spcBef>
                <a:spcAft>
                  <a:spcPts val="0"/>
                </a:spcAft>
                <a:buClr>
                  <a:srgbClr val="0E2C4B"/>
                </a:buClr>
                <a:buSzPts val="2200"/>
                <a:buFont typeface="Arial"/>
                <a:buChar char="❏"/>
              </a:pPr>
              <a:r>
                <a:rPr b="0" i="0" lang="en-US" sz="2200" u="none" cap="none" strike="noStrike">
                  <a:solidFill>
                    <a:srgbClr val="0E2C4B"/>
                  </a:solidFill>
                  <a:latin typeface="Arial"/>
                  <a:ea typeface="Arial"/>
                  <a:cs typeface="Arial"/>
                  <a:sym typeface="Arial"/>
                </a:rPr>
                <a:t>Pola perilaku pelanggan</a:t>
              </a:r>
              <a:endParaRPr b="0" i="0" sz="2200" u="none" cap="none" strike="noStrike">
                <a:solidFill>
                  <a:srgbClr val="0E2C4B"/>
                </a:solidFill>
                <a:latin typeface="Arial"/>
                <a:ea typeface="Arial"/>
                <a:cs typeface="Arial"/>
                <a:sym typeface="Arial"/>
              </a:endParaRPr>
            </a:p>
            <a:p>
              <a:pPr indent="-368300" lvl="0" marL="457200" marR="0" rtl="0" algn="l">
                <a:lnSpc>
                  <a:spcPct val="139954"/>
                </a:lnSpc>
                <a:spcBef>
                  <a:spcPts val="0"/>
                </a:spcBef>
                <a:spcAft>
                  <a:spcPts val="0"/>
                </a:spcAft>
                <a:buClr>
                  <a:srgbClr val="0E2C4B"/>
                </a:buClr>
                <a:buSzPts val="2200"/>
                <a:buFont typeface="Arial"/>
                <a:buChar char="❏"/>
              </a:pPr>
              <a:r>
                <a:rPr b="0" i="0" lang="en-US" sz="2200" u="none" cap="none" strike="noStrike">
                  <a:solidFill>
                    <a:srgbClr val="0E2C4B"/>
                  </a:solidFill>
                  <a:latin typeface="Arial"/>
                  <a:ea typeface="Arial"/>
                  <a:cs typeface="Arial"/>
                  <a:sym typeface="Arial"/>
                </a:rPr>
                <a:t>Segmentasi pelanggan</a:t>
              </a:r>
              <a:endParaRPr b="0" i="0" sz="2200" u="none" cap="none" strike="noStrike">
                <a:solidFill>
                  <a:srgbClr val="0E2C4B"/>
                </a:solidFill>
                <a:latin typeface="Arial"/>
                <a:ea typeface="Arial"/>
                <a:cs typeface="Arial"/>
                <a:sym typeface="Arial"/>
              </a:endParaRPr>
            </a:p>
            <a:p>
              <a:pPr indent="-368300" lvl="0" marL="457200" marR="0" rtl="0" algn="l">
                <a:lnSpc>
                  <a:spcPct val="139954"/>
                </a:lnSpc>
                <a:spcBef>
                  <a:spcPts val="0"/>
                </a:spcBef>
                <a:spcAft>
                  <a:spcPts val="0"/>
                </a:spcAft>
                <a:buClr>
                  <a:srgbClr val="0E2C4B"/>
                </a:buClr>
                <a:buSzPts val="2200"/>
                <a:buFont typeface="Arial"/>
                <a:buChar char="❏"/>
              </a:pPr>
              <a:r>
                <a:rPr b="0" i="0" lang="en-US" sz="2200" u="none" cap="none" strike="noStrike">
                  <a:solidFill>
                    <a:srgbClr val="0E2C4B"/>
                  </a:solidFill>
                  <a:latin typeface="Arial"/>
                  <a:ea typeface="Arial"/>
                  <a:cs typeface="Arial"/>
                  <a:sym typeface="Arial"/>
                </a:rPr>
                <a:t>Perilaku titik sentuh (</a:t>
              </a:r>
              <a:r>
                <a:rPr b="0" i="1" lang="en-US" sz="2200" u="none" cap="none" strike="noStrike">
                  <a:solidFill>
                    <a:srgbClr val="0E2C4B"/>
                  </a:solidFill>
                  <a:latin typeface="Arial"/>
                  <a:ea typeface="Arial"/>
                  <a:cs typeface="Arial"/>
                  <a:sym typeface="Arial"/>
                </a:rPr>
                <a:t>Touch point behaviour</a:t>
              </a:r>
              <a:r>
                <a:rPr b="0" i="0" lang="en-US" sz="2200" u="none" cap="none" strike="noStrike">
                  <a:solidFill>
                    <a:srgbClr val="0E2C4B"/>
                  </a:solidFill>
                  <a:latin typeface="Arial"/>
                  <a:ea typeface="Arial"/>
                  <a:cs typeface="Arial"/>
                  <a:sym typeface="Arial"/>
                </a:rPr>
                <a:t>)</a:t>
              </a:r>
              <a:endParaRPr b="0" i="0" sz="2200" u="none" cap="none" strike="noStrike">
                <a:solidFill>
                  <a:srgbClr val="0E2C4B"/>
                </a:solidFill>
                <a:latin typeface="Arial"/>
                <a:ea typeface="Arial"/>
                <a:cs typeface="Arial"/>
                <a:sym typeface="Arial"/>
              </a:endParaRPr>
            </a:p>
          </p:txBody>
        </p:sp>
      </p:grpSp>
      <p:pic>
        <p:nvPicPr>
          <p:cNvPr id="240" name="Google Shape;240;p9"/>
          <p:cNvPicPr preferRelativeResize="0"/>
          <p:nvPr/>
        </p:nvPicPr>
        <p:blipFill rotWithShape="1">
          <a:blip r:embed="rId7">
            <a:alphaModFix/>
          </a:blip>
          <a:srcRect b="0" l="0" r="0" t="0"/>
          <a:stretch/>
        </p:blipFill>
        <p:spPr>
          <a:xfrm>
            <a:off x="15703975" y="114450"/>
            <a:ext cx="2431426" cy="1803874"/>
          </a:xfrm>
          <a:prstGeom prst="rect">
            <a:avLst/>
          </a:prstGeom>
          <a:noFill/>
          <a:ln>
            <a:noFill/>
          </a:ln>
        </p:spPr>
      </p:pic>
      <p:sp>
        <p:nvSpPr>
          <p:cNvPr id="241" name="Google Shape;241;p9"/>
          <p:cNvSpPr txBox="1"/>
          <p:nvPr/>
        </p:nvSpPr>
        <p:spPr>
          <a:xfrm>
            <a:off x="191350" y="96217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*KPI = Key Performance Indicator</a:t>
            </a:r>
            <a:endParaRPr b="0" i="0" sz="14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